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242AD68-33A0-43CB-9B3A-3A485548F3B3}">
  <a:tblStyle styleId="{5242AD68-33A0-43CB-9B3A-3A485548F3B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0181bbd268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0181bbd26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0181bbd268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0181bbd268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0181bbd268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0181bbd268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0181bbd268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0181bbd268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0181bbd268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0181bbd268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0181bbd268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0181bbd268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0181bbd268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0181bbd268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0181bbd268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0181bbd268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0181bbd268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0181bbd268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0181bbd268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0181bbd268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0181bbd268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0181bbd268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0181bbd26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0181bbd26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0181bbd268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0181bbd268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0181bbd268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0181bbd268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0181bbd268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0181bbd268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0181bbd268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0181bbd268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0181bbd268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0181bbd268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0181bbd268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0181bbd268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fc44dc7db0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fc44dc7db0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0181bbd268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0181bbd268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0181bbd268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0181bbd268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0181bbd268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0181bbd268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0181bbd26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0181bbd268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0181bbd268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0181bbd268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0181bbd268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0181bbd268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0181bbd268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0181bbd268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0181bbd268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0181bbd268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0181bbd268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0181bbd268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fc44dc7db0_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fc44dc7db0_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0181bbd268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0181bbd268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0181bbd268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0181bbd268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fc44dc7db0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fc44dc7db0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fc44dc7db0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fc44dc7db0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0181bbd268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0181bbd268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fc44dc7db0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fc44dc7db0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fc44dc7db0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fc44dc7db0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fc44dc7db0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fc44dc7db0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fc44dc7db0_2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fc44dc7db0_2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0181bbd268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0181bbd268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0181bbd268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0181bbd268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0181bbd268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0181bbd26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0181bbd268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0181bbd268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0181bbd268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0181bbd26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5.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hyperlink" Target="https://cpcb.nic.in/" TargetMode="External"/><Relationship Id="rId4" Type="http://schemas.openxmlformats.org/officeDocument/2006/relationships/hyperlink" Target="https://simplemaps.com/data/in-cities" TargetMode="External"/><Relationship Id="rId5"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5.png"/><Relationship Id="rId4" Type="http://schemas.openxmlformats.org/officeDocument/2006/relationships/image" Target="../media/image27.png"/><Relationship Id="rId5" Type="http://schemas.openxmlformats.org/officeDocument/2006/relationships/image" Target="../media/image21.png"/><Relationship Id="rId6" Type="http://schemas.openxmlformats.org/officeDocument/2006/relationships/image" Target="../media/image30.png"/><Relationship Id="rId7"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5.png"/><Relationship Id="rId4" Type="http://schemas.openxmlformats.org/officeDocument/2006/relationships/image" Target="../media/image16.png"/><Relationship Id="rId5" Type="http://schemas.openxmlformats.org/officeDocument/2006/relationships/image" Target="../media/image25.png"/><Relationship Id="rId6" Type="http://schemas.openxmlformats.org/officeDocument/2006/relationships/image" Target="../media/image12.png"/><Relationship Id="rId7"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5.png"/><Relationship Id="rId4" Type="http://schemas.openxmlformats.org/officeDocument/2006/relationships/image" Target="../media/image20.png"/><Relationship Id="rId5" Type="http://schemas.openxmlformats.org/officeDocument/2006/relationships/image" Target="../media/image2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5.png"/><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5.png"/><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hyperlink" Target="https://aqicn.org" TargetMode="External"/><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5.png"/><Relationship Id="rId4" Type="http://schemas.openxmlformats.org/officeDocument/2006/relationships/image" Target="../media/image3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5.png"/><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5.png"/><Relationship Id="rId4" Type="http://schemas.openxmlformats.org/officeDocument/2006/relationships/image" Target="../media/image35.png"/><Relationship Id="rId5" Type="http://schemas.openxmlformats.org/officeDocument/2006/relationships/image" Target="../media/image3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5.png"/><Relationship Id="rId4" Type="http://schemas.openxmlformats.org/officeDocument/2006/relationships/image" Target="../media/image36.png"/><Relationship Id="rId5"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9.png"/><Relationship Id="rId9"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6.png"/><Relationship Id="rId8"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sp>
        <p:nvSpPr>
          <p:cNvPr id="55" name="Google Shape;55;p13"/>
          <p:cNvSpPr txBox="1"/>
          <p:nvPr>
            <p:ph idx="1" type="subTitle"/>
          </p:nvPr>
        </p:nvSpPr>
        <p:spPr>
          <a:xfrm>
            <a:off x="0" y="409000"/>
            <a:ext cx="9144000" cy="4796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rPr lang="en" sz="2200">
                <a:solidFill>
                  <a:schemeClr val="dk1"/>
                </a:solidFill>
              </a:rPr>
              <a:t>This set of slides present the approach I took for the assignment, the outcome of the results and the implication of these results on the problem case given in the assignment.</a:t>
            </a:r>
            <a:endParaRPr sz="2200">
              <a:solidFill>
                <a:schemeClr val="dk1"/>
              </a:solidFill>
            </a:endParaRPr>
          </a:p>
          <a:p>
            <a:pPr indent="0" lvl="0" marL="0" rtl="0" algn="l">
              <a:lnSpc>
                <a:spcPct val="150000"/>
              </a:lnSpc>
              <a:spcBef>
                <a:spcPts val="0"/>
              </a:spcBef>
              <a:spcAft>
                <a:spcPts val="0"/>
              </a:spcAft>
              <a:buNone/>
            </a:pPr>
            <a:r>
              <a:t/>
            </a:r>
            <a:endParaRPr sz="2200">
              <a:solidFill>
                <a:schemeClr val="dk1"/>
              </a:solidFill>
            </a:endParaRPr>
          </a:p>
          <a:p>
            <a:pPr indent="0" lvl="0" marL="0" rtl="0" algn="l">
              <a:lnSpc>
                <a:spcPct val="150000"/>
              </a:lnSpc>
              <a:spcBef>
                <a:spcPts val="0"/>
              </a:spcBef>
              <a:spcAft>
                <a:spcPts val="0"/>
              </a:spcAft>
              <a:buNone/>
            </a:pPr>
            <a:r>
              <a:rPr b="1" lang="en" sz="2200">
                <a:solidFill>
                  <a:schemeClr val="dk1"/>
                </a:solidFill>
              </a:rPr>
              <a:t>NOTE:</a:t>
            </a:r>
            <a:r>
              <a:rPr lang="en" sz="2200">
                <a:solidFill>
                  <a:schemeClr val="dk1"/>
                </a:solidFill>
              </a:rPr>
              <a:t> Please use present mode to view the presentation in the clearest format</a:t>
            </a:r>
            <a:endParaRPr sz="2200">
              <a:solidFill>
                <a:schemeClr val="dk1"/>
              </a:solidFill>
            </a:endParaRPr>
          </a:p>
        </p:txBody>
      </p:sp>
      <p:pic>
        <p:nvPicPr>
          <p:cNvPr id="56" name="Google Shape;56;p13"/>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2"/>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Environmental Changes In Movement Caused by COVID-19</a:t>
            </a:r>
            <a:endParaRPr b="1"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26" name="Google Shape;126;p22"/>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27" name="Google Shape;127;p22"/>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128" name="Google Shape;128;p22"/>
          <p:cNvPicPr preferRelativeResize="0"/>
          <p:nvPr/>
        </p:nvPicPr>
        <p:blipFill>
          <a:blip r:embed="rId4">
            <a:alphaModFix/>
          </a:blip>
          <a:stretch>
            <a:fillRect/>
          </a:stretch>
        </p:blipFill>
        <p:spPr>
          <a:xfrm>
            <a:off x="1024325" y="1527541"/>
            <a:ext cx="6971395" cy="355701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Environmental Changes In Movement Caused by COVID-19</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We can see that as expected, movements sharply dropped by March due to the lockdown and increased over time as a result of the relaxation of lockdown measures, but movements still fell short of the typical movement before lockdown.</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We will then analyse the air quality during this period, particularly the pollutant level and Air Quality Index (AQI).</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We expect the trend to follow suit too </a:t>
            </a:r>
            <a:r>
              <a:rPr lang="en" sz="1900">
                <a:solidFill>
                  <a:schemeClr val="dk1"/>
                </a:solidFill>
              </a:rPr>
              <a:t>with</a:t>
            </a:r>
            <a:r>
              <a:rPr lang="en" sz="1900">
                <a:solidFill>
                  <a:schemeClr val="dk1"/>
                </a:solidFill>
              </a:rPr>
              <a:t> this.</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34" name="Google Shape;134;p23"/>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35" name="Google Shape;135;p23"/>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I used Sentinel-5p time-series satellite data obtained from Google’s earth engine to obtain data for the air quality of every location around the world. Filtered for India as it’s our case study.</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With this data, we can analyse air pollutants like Nitrogen dioxide (NO2), Carbon monoxide (CO), Methane (CH4), Sulphur dioxide (SO2), Ozone (O3).</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For simplicity, I analysed NO2 and CO pollutants.</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I also used GIS of South-East Asia geojson vector file alongside this satellite data to visualise a heatmap.</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41" name="Google Shape;141;p24"/>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42" name="Google Shape;142;p24"/>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rPr lang="en" sz="1900">
                <a:solidFill>
                  <a:schemeClr val="dk1"/>
                </a:solidFill>
              </a:rPr>
              <a:t>     				 India is the 17th country on the vector file, simply extracting</a:t>
            </a:r>
            <a:endParaRPr sz="1900">
              <a:solidFill>
                <a:schemeClr val="dk1"/>
              </a:solidFill>
            </a:endParaRPr>
          </a:p>
          <a:p>
            <a:pPr indent="457200" lvl="0" marL="1828800" rtl="0" algn="l">
              <a:lnSpc>
                <a:spcPct val="150000"/>
              </a:lnSpc>
              <a:spcBef>
                <a:spcPts val="0"/>
              </a:spcBef>
              <a:spcAft>
                <a:spcPts val="0"/>
              </a:spcAft>
              <a:buNone/>
            </a:pPr>
            <a:r>
              <a:rPr lang="en" sz="1900">
                <a:solidFill>
                  <a:schemeClr val="dk1"/>
                </a:solidFill>
              </a:rPr>
              <a:t> the 17th multipolygon and using the satellite data would thus</a:t>
            </a:r>
            <a:endParaRPr sz="1900">
              <a:solidFill>
                <a:schemeClr val="dk1"/>
              </a:solidFill>
            </a:endParaRPr>
          </a:p>
          <a:p>
            <a:pPr indent="457200" lvl="0" marL="1828800" rtl="0" algn="l">
              <a:lnSpc>
                <a:spcPct val="150000"/>
              </a:lnSpc>
              <a:spcBef>
                <a:spcPts val="0"/>
              </a:spcBef>
              <a:spcAft>
                <a:spcPts val="0"/>
              </a:spcAft>
              <a:buNone/>
            </a:pPr>
            <a:r>
              <a:rPr lang="en" sz="1900">
                <a:solidFill>
                  <a:schemeClr val="dk1"/>
                </a:solidFill>
              </a:rPr>
              <a:t> provide real-time analysis of the air quality in the country.</a:t>
            </a:r>
            <a:endParaRPr sz="1900">
              <a:solidFill>
                <a:schemeClr val="dk1"/>
              </a:solidFill>
            </a:endParaRPr>
          </a:p>
          <a:p>
            <a:pPr indent="457200" lvl="0" marL="1828800" rtl="0" algn="l">
              <a:lnSpc>
                <a:spcPct val="150000"/>
              </a:lnSpc>
              <a:spcBef>
                <a:spcPts val="0"/>
              </a:spcBef>
              <a:spcAft>
                <a:spcPts val="0"/>
              </a:spcAft>
              <a:buNone/>
            </a:pPr>
            <a:r>
              <a:rPr lang="en" sz="1900">
                <a:solidFill>
                  <a:schemeClr val="dk1"/>
                </a:solidFill>
              </a:rPr>
              <a:t> (image at the side is obtained from using QGIS software)</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48" name="Google Shape;148;p25"/>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49" name="Google Shape;149;p25"/>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150" name="Google Shape;150;p25"/>
          <p:cNvPicPr preferRelativeResize="0"/>
          <p:nvPr/>
        </p:nvPicPr>
        <p:blipFill>
          <a:blip r:embed="rId4">
            <a:alphaModFix/>
          </a:blip>
          <a:stretch>
            <a:fillRect/>
          </a:stretch>
        </p:blipFill>
        <p:spPr>
          <a:xfrm>
            <a:off x="75632" y="1101850"/>
            <a:ext cx="2306959" cy="404164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6"/>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(NO2)</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First, we will analyze the NO2 levels in India before, during and after lockdown</a:t>
            </a:r>
            <a:endParaRPr sz="1900">
              <a:solidFill>
                <a:schemeClr val="dk1"/>
              </a:solidFill>
            </a:endParaRPr>
          </a:p>
          <a:p>
            <a:pPr indent="0" lvl="0" marL="3657600" rtl="0" algn="l">
              <a:lnSpc>
                <a:spcPct val="150000"/>
              </a:lnSpc>
              <a:spcBef>
                <a:spcPts val="0"/>
              </a:spcBef>
              <a:spcAft>
                <a:spcPts val="0"/>
              </a:spcAft>
              <a:buNone/>
            </a:pPr>
            <a:r>
              <a:rPr lang="en" sz="1900">
                <a:solidFill>
                  <a:schemeClr val="dk1"/>
                </a:solidFill>
              </a:rPr>
              <a:t>- </a:t>
            </a:r>
            <a:r>
              <a:rPr lang="en" sz="1900" u="sng">
                <a:solidFill>
                  <a:schemeClr val="dk1"/>
                </a:solidFill>
              </a:rPr>
              <a:t>Before Lockdown</a:t>
            </a:r>
            <a:endParaRPr sz="1900" u="sng">
              <a:solidFill>
                <a:schemeClr val="dk1"/>
              </a:solidFill>
            </a:endParaRPr>
          </a:p>
          <a:p>
            <a:pPr indent="0" lvl="0" marL="0" rtl="0" algn="l">
              <a:lnSpc>
                <a:spcPct val="150000"/>
              </a:lnSpc>
              <a:spcBef>
                <a:spcPts val="0"/>
              </a:spcBef>
              <a:spcAft>
                <a:spcPts val="0"/>
              </a:spcAft>
              <a:buNone/>
            </a:pPr>
            <a:r>
              <a:rPr lang="en" sz="1900">
                <a:solidFill>
                  <a:schemeClr val="dk1"/>
                </a:solidFill>
              </a:rPr>
              <a:t>								We can see the high NO2 concentration levels,</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e</a:t>
            </a:r>
            <a:r>
              <a:rPr lang="en" sz="1900">
                <a:solidFill>
                  <a:schemeClr val="dk1"/>
                </a:solidFill>
              </a:rPr>
              <a:t>specially in Delhi, Bengal and Jharkhand areas.</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Where </a:t>
            </a:r>
            <a:r>
              <a:rPr b="1" lang="en" sz="1900">
                <a:solidFill>
                  <a:schemeClr val="dk1"/>
                </a:solidFill>
              </a:rPr>
              <a:t>darker blue</a:t>
            </a:r>
            <a:r>
              <a:rPr lang="en" sz="1900">
                <a:solidFill>
                  <a:schemeClr val="dk1"/>
                </a:solidFill>
              </a:rPr>
              <a:t> heat maps represent higher</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level, </a:t>
            </a:r>
            <a:r>
              <a:rPr b="1" lang="en" sz="1900">
                <a:solidFill>
                  <a:schemeClr val="dk1"/>
                </a:solidFill>
              </a:rPr>
              <a:t>lighter blue</a:t>
            </a:r>
            <a:r>
              <a:rPr lang="en" sz="1900">
                <a:solidFill>
                  <a:schemeClr val="dk1"/>
                </a:solidFill>
              </a:rPr>
              <a:t> heat maps mean lower</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concentration and </a:t>
            </a:r>
            <a:r>
              <a:rPr b="1" lang="en" sz="1900">
                <a:solidFill>
                  <a:schemeClr val="dk1"/>
                </a:solidFill>
              </a:rPr>
              <a:t>red</a:t>
            </a:r>
            <a:r>
              <a:rPr lang="en" sz="1900">
                <a:solidFill>
                  <a:schemeClr val="dk1"/>
                </a:solidFill>
              </a:rPr>
              <a:t> </a:t>
            </a:r>
            <a:r>
              <a:rPr lang="en" sz="1900">
                <a:solidFill>
                  <a:schemeClr val="dk1"/>
                </a:solidFill>
              </a:rPr>
              <a:t>heat maps</a:t>
            </a:r>
            <a:r>
              <a:rPr lang="en" sz="1900">
                <a:solidFill>
                  <a:schemeClr val="dk1"/>
                </a:solidFill>
              </a:rPr>
              <a:t> represent the</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highest concentration levels.</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Next, we will see the NO2 levels during lockdown</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56" name="Google Shape;156;p26"/>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57" name="Google Shape;157;p26"/>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158" name="Google Shape;158;p26"/>
          <p:cNvPicPr preferRelativeResize="0"/>
          <p:nvPr/>
        </p:nvPicPr>
        <p:blipFill>
          <a:blip r:embed="rId4">
            <a:alphaModFix/>
          </a:blip>
          <a:stretch>
            <a:fillRect/>
          </a:stretch>
        </p:blipFill>
        <p:spPr>
          <a:xfrm>
            <a:off x="61825" y="1549900"/>
            <a:ext cx="3611426" cy="359359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7"/>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(NO2)</a:t>
            </a:r>
            <a:endParaRPr b="1" sz="1900">
              <a:solidFill>
                <a:schemeClr val="dk1"/>
              </a:solidFill>
            </a:endParaRPr>
          </a:p>
          <a:p>
            <a:pPr indent="0" lvl="0" marL="0" rtl="0" algn="l">
              <a:lnSpc>
                <a:spcPct val="150000"/>
              </a:lnSpc>
              <a:spcBef>
                <a:spcPts val="0"/>
              </a:spcBef>
              <a:spcAft>
                <a:spcPts val="0"/>
              </a:spcAft>
              <a:buNone/>
            </a:pPr>
            <a:r>
              <a:rPr lang="en" sz="1900" u="sng">
                <a:solidFill>
                  <a:schemeClr val="dk1"/>
                </a:solidFill>
              </a:rPr>
              <a:t>During Lockdown</a:t>
            </a:r>
            <a:endParaRPr sz="1900" u="sng">
              <a:solidFill>
                <a:schemeClr val="dk1"/>
              </a:solidFill>
            </a:endParaRPr>
          </a:p>
          <a:p>
            <a:pPr indent="0" lvl="0" marL="0" rtl="0" algn="l">
              <a:lnSpc>
                <a:spcPct val="150000"/>
              </a:lnSpc>
              <a:spcBef>
                <a:spcPts val="0"/>
              </a:spcBef>
              <a:spcAft>
                <a:spcPts val="0"/>
              </a:spcAft>
              <a:buNone/>
            </a:pPr>
            <a:r>
              <a:rPr lang="en" sz="1900">
                <a:solidFill>
                  <a:schemeClr val="dk1"/>
                </a:solidFill>
              </a:rPr>
              <a:t>								We can see the reduced NO2 concentration</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levels during lockdown, represented by the </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a:t>
            </a:r>
            <a:r>
              <a:rPr b="1" lang="en" sz="1900">
                <a:solidFill>
                  <a:schemeClr val="dk1"/>
                </a:solidFill>
              </a:rPr>
              <a:t>lighter blue</a:t>
            </a:r>
            <a:r>
              <a:rPr lang="en" sz="1900">
                <a:solidFill>
                  <a:schemeClr val="dk1"/>
                </a:solidFill>
              </a:rPr>
              <a:t> heat maps.</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The </a:t>
            </a:r>
            <a:r>
              <a:rPr b="1" lang="en" sz="1900">
                <a:solidFill>
                  <a:schemeClr val="dk1"/>
                </a:solidFill>
              </a:rPr>
              <a:t>red</a:t>
            </a:r>
            <a:r>
              <a:rPr lang="en" sz="1900">
                <a:solidFill>
                  <a:schemeClr val="dk1"/>
                </a:solidFill>
              </a:rPr>
              <a:t> heat map of “hot zones” also declined.</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Hence, the air had better quality during lockdown.</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Next, we will see the NO2 levels after lockdown</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64" name="Google Shape;164;p27"/>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65" name="Google Shape;165;p27"/>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166" name="Google Shape;166;p27"/>
          <p:cNvPicPr preferRelativeResize="0"/>
          <p:nvPr/>
        </p:nvPicPr>
        <p:blipFill>
          <a:blip r:embed="rId4">
            <a:alphaModFix/>
          </a:blip>
          <a:stretch>
            <a:fillRect/>
          </a:stretch>
        </p:blipFill>
        <p:spPr>
          <a:xfrm>
            <a:off x="61163" y="1549913"/>
            <a:ext cx="3611880" cy="359359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8"/>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(NO2)</a:t>
            </a:r>
            <a:endParaRPr b="1" sz="1900">
              <a:solidFill>
                <a:schemeClr val="dk1"/>
              </a:solidFill>
            </a:endParaRPr>
          </a:p>
          <a:p>
            <a:pPr indent="0" lvl="0" marL="0" rtl="0" algn="l">
              <a:lnSpc>
                <a:spcPct val="150000"/>
              </a:lnSpc>
              <a:spcBef>
                <a:spcPts val="0"/>
              </a:spcBef>
              <a:spcAft>
                <a:spcPts val="0"/>
              </a:spcAft>
              <a:buNone/>
            </a:pPr>
            <a:r>
              <a:rPr lang="en" sz="1900" u="sng">
                <a:solidFill>
                  <a:schemeClr val="dk1"/>
                </a:solidFill>
              </a:rPr>
              <a:t>After Lockdown</a:t>
            </a:r>
            <a:endParaRPr sz="1900" u="sng">
              <a:solidFill>
                <a:schemeClr val="dk1"/>
              </a:solidFill>
            </a:endParaRPr>
          </a:p>
          <a:p>
            <a:pPr indent="0" lvl="0" marL="0" rtl="0" algn="l">
              <a:lnSpc>
                <a:spcPct val="150000"/>
              </a:lnSpc>
              <a:spcBef>
                <a:spcPts val="0"/>
              </a:spcBef>
              <a:spcAft>
                <a:spcPts val="0"/>
              </a:spcAft>
              <a:buNone/>
            </a:pPr>
            <a:r>
              <a:rPr lang="en" sz="1900">
                <a:solidFill>
                  <a:schemeClr val="dk1"/>
                </a:solidFill>
              </a:rPr>
              <a:t>								We can see the increased NO2 concentration</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levels after lockdown again.</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The </a:t>
            </a:r>
            <a:r>
              <a:rPr b="1" lang="en" sz="1900">
                <a:solidFill>
                  <a:schemeClr val="dk1"/>
                </a:solidFill>
              </a:rPr>
              <a:t>red</a:t>
            </a:r>
            <a:r>
              <a:rPr lang="en" sz="1900">
                <a:solidFill>
                  <a:schemeClr val="dk1"/>
                </a:solidFill>
              </a:rPr>
              <a:t> heat map of “hot zones” grew stronger</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as well, even stronger than the levels before</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Lockdown.</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Let’s then see the time-series plot of this data</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72" name="Google Shape;172;p28"/>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73" name="Google Shape;173;p28"/>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174" name="Google Shape;174;p28"/>
          <p:cNvPicPr preferRelativeResize="0"/>
          <p:nvPr/>
        </p:nvPicPr>
        <p:blipFill>
          <a:blip r:embed="rId4">
            <a:alphaModFix/>
          </a:blip>
          <a:stretch>
            <a:fillRect/>
          </a:stretch>
        </p:blipFill>
        <p:spPr>
          <a:xfrm>
            <a:off x="61925" y="1549900"/>
            <a:ext cx="3611880" cy="359359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9"/>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(NO2)</a:t>
            </a:r>
            <a:endParaRPr b="1" sz="1900">
              <a:solidFill>
                <a:schemeClr val="dk1"/>
              </a:solidFill>
            </a:endParaRPr>
          </a:p>
          <a:p>
            <a:pPr indent="-349250" lvl="0" marL="457200" rtl="0" algn="l">
              <a:lnSpc>
                <a:spcPct val="150000"/>
              </a:lnSpc>
              <a:spcBef>
                <a:spcPts val="0"/>
              </a:spcBef>
              <a:spcAft>
                <a:spcPts val="0"/>
              </a:spcAft>
              <a:buClr>
                <a:schemeClr val="dk1"/>
              </a:buClr>
              <a:buSzPts val="1900"/>
              <a:buChar char="-"/>
            </a:pPr>
            <a:r>
              <a:rPr lang="en" sz="1900">
                <a:solidFill>
                  <a:schemeClr val="dk1"/>
                </a:solidFill>
              </a:rPr>
              <a:t>Time-series plot summarising the explained points. High NO2 levels followed by decreased levels during lockdown and even stronger levels after lockdown.</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80" name="Google Shape;180;p29"/>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81" name="Google Shape;181;p29"/>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182" name="Google Shape;182;p29"/>
          <p:cNvPicPr preferRelativeResize="0"/>
          <p:nvPr/>
        </p:nvPicPr>
        <p:blipFill>
          <a:blip r:embed="rId4">
            <a:alphaModFix/>
          </a:blip>
          <a:stretch>
            <a:fillRect/>
          </a:stretch>
        </p:blipFill>
        <p:spPr>
          <a:xfrm>
            <a:off x="1274488" y="2107700"/>
            <a:ext cx="6471064" cy="303580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(CO)</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W</a:t>
            </a:r>
            <a:r>
              <a:rPr lang="en" sz="1900">
                <a:solidFill>
                  <a:schemeClr val="dk1"/>
                </a:solidFill>
              </a:rPr>
              <a:t>e will analyze the CO levels in India before, during and after lockdown</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 </a:t>
            </a:r>
            <a:r>
              <a:rPr lang="en" sz="1900" u="sng">
                <a:solidFill>
                  <a:schemeClr val="dk1"/>
                </a:solidFill>
              </a:rPr>
              <a:t>Before Lockdown</a:t>
            </a:r>
            <a:endParaRPr sz="1900" u="sng">
              <a:solidFill>
                <a:schemeClr val="dk1"/>
              </a:solidFill>
            </a:endParaRPr>
          </a:p>
          <a:p>
            <a:pPr indent="0" lvl="0" marL="0" rtl="0" algn="l">
              <a:lnSpc>
                <a:spcPct val="150000"/>
              </a:lnSpc>
              <a:spcBef>
                <a:spcPts val="0"/>
              </a:spcBef>
              <a:spcAft>
                <a:spcPts val="0"/>
              </a:spcAft>
              <a:buNone/>
            </a:pPr>
            <a:r>
              <a:rPr lang="en" sz="1900">
                <a:solidFill>
                  <a:schemeClr val="dk1"/>
                </a:solidFill>
              </a:rPr>
              <a:t>								We can see a similar pattern like the NO2 levels,</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with the dark green and red heatmaps signalling</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the zones with increased CO levels.</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We can visualise the CO concentration during</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lockdown</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88" name="Google Shape;188;p30"/>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89" name="Google Shape;189;p30"/>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190" name="Google Shape;190;p30"/>
          <p:cNvPicPr preferRelativeResize="0"/>
          <p:nvPr/>
        </p:nvPicPr>
        <p:blipFill>
          <a:blip r:embed="rId4">
            <a:alphaModFix/>
          </a:blip>
          <a:stretch>
            <a:fillRect/>
          </a:stretch>
        </p:blipFill>
        <p:spPr>
          <a:xfrm>
            <a:off x="61825" y="1568188"/>
            <a:ext cx="3619884" cy="357530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1"/>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(CO)</a:t>
            </a:r>
            <a:endParaRPr b="1" sz="1900">
              <a:solidFill>
                <a:schemeClr val="dk1"/>
              </a:solidFill>
            </a:endParaRPr>
          </a:p>
          <a:p>
            <a:pPr indent="0" lvl="0" marL="0" rtl="0" algn="l">
              <a:lnSpc>
                <a:spcPct val="150000"/>
              </a:lnSpc>
              <a:spcBef>
                <a:spcPts val="0"/>
              </a:spcBef>
              <a:spcAft>
                <a:spcPts val="0"/>
              </a:spcAft>
              <a:buNone/>
            </a:pPr>
            <a:r>
              <a:rPr lang="en" sz="1900" u="sng">
                <a:solidFill>
                  <a:schemeClr val="dk1"/>
                </a:solidFill>
              </a:rPr>
              <a:t>During Lockdown</a:t>
            </a:r>
            <a:endParaRPr sz="1900" u="sng">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We can see a similar pattern like the NO2 levels</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during lockdown. </a:t>
            </a:r>
            <a:r>
              <a:rPr lang="en" sz="1900">
                <a:solidFill>
                  <a:schemeClr val="dk1"/>
                </a:solidFill>
              </a:rPr>
              <a:t>The c</a:t>
            </a:r>
            <a:r>
              <a:rPr lang="en" sz="1900">
                <a:solidFill>
                  <a:schemeClr val="dk1"/>
                </a:solidFill>
              </a:rPr>
              <a:t>ountry’s heat map looks</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a:t>
            </a:r>
            <a:r>
              <a:rPr b="1" lang="en" sz="1900">
                <a:solidFill>
                  <a:schemeClr val="dk1"/>
                </a:solidFill>
              </a:rPr>
              <a:t>“</a:t>
            </a:r>
            <a:r>
              <a:rPr b="1" lang="en" sz="1900">
                <a:solidFill>
                  <a:schemeClr val="dk1"/>
                </a:solidFill>
              </a:rPr>
              <a:t>cooler</a:t>
            </a:r>
            <a:r>
              <a:rPr b="1" lang="en" sz="1900">
                <a:solidFill>
                  <a:schemeClr val="dk1"/>
                </a:solidFill>
              </a:rPr>
              <a:t>”</a:t>
            </a:r>
            <a:r>
              <a:rPr lang="en" sz="1900">
                <a:solidFill>
                  <a:schemeClr val="dk1"/>
                </a:solidFill>
              </a:rPr>
              <a:t>, implying reduced CO levels during</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lockdown, no red zones identifiable.</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We can visualise the CO concentration after</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lockdown</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96" name="Google Shape;196;p31"/>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97" name="Google Shape;197;p31"/>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198" name="Google Shape;198;p31"/>
          <p:cNvPicPr preferRelativeResize="0"/>
          <p:nvPr/>
        </p:nvPicPr>
        <p:blipFill>
          <a:blip r:embed="rId4">
            <a:alphaModFix/>
          </a:blip>
          <a:stretch>
            <a:fillRect/>
          </a:stretch>
        </p:blipFill>
        <p:spPr>
          <a:xfrm>
            <a:off x="61188" y="1595625"/>
            <a:ext cx="3494387" cy="354787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idx="1" type="subTitle"/>
          </p:nvPr>
        </p:nvSpPr>
        <p:spPr>
          <a:xfrm>
            <a:off x="0" y="409000"/>
            <a:ext cx="9144000" cy="4796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900">
                <a:solidFill>
                  <a:schemeClr val="dk1"/>
                </a:solidFill>
              </a:rPr>
              <a:t>In this solution, I:</a:t>
            </a:r>
            <a:endParaRPr sz="1900">
              <a:solidFill>
                <a:schemeClr val="dk1"/>
              </a:solidFill>
            </a:endParaRPr>
          </a:p>
          <a:p>
            <a:pPr indent="-349250" lvl="0" marL="457200" rtl="0" algn="l">
              <a:lnSpc>
                <a:spcPct val="150000"/>
              </a:lnSpc>
              <a:spcBef>
                <a:spcPts val="0"/>
              </a:spcBef>
              <a:spcAft>
                <a:spcPts val="0"/>
              </a:spcAft>
              <a:buClr>
                <a:schemeClr val="dk1"/>
              </a:buClr>
              <a:buSzPts val="1900"/>
              <a:buAutoNum type="arabicPeriod"/>
            </a:pPr>
            <a:r>
              <a:rPr lang="en" sz="1900">
                <a:solidFill>
                  <a:schemeClr val="dk1"/>
                </a:solidFill>
              </a:rPr>
              <a:t>Identified the most affected developing country during the COVID-19 pandemic and examined the impact COVID-19 had on the water and air quality of the country (India)</a:t>
            </a:r>
            <a:endParaRPr sz="1900">
              <a:solidFill>
                <a:schemeClr val="dk1"/>
              </a:solidFill>
            </a:endParaRPr>
          </a:p>
          <a:p>
            <a:pPr indent="-349250" lvl="0" marL="457200" rtl="0" algn="l">
              <a:lnSpc>
                <a:spcPct val="150000"/>
              </a:lnSpc>
              <a:spcBef>
                <a:spcPts val="0"/>
              </a:spcBef>
              <a:spcAft>
                <a:spcPts val="0"/>
              </a:spcAft>
              <a:buClr>
                <a:schemeClr val="dk1"/>
              </a:buClr>
              <a:buSzPts val="1900"/>
              <a:buAutoNum type="arabicPeriod"/>
            </a:pPr>
            <a:r>
              <a:rPr lang="en" sz="1900">
                <a:solidFill>
                  <a:schemeClr val="dk1"/>
                </a:solidFill>
              </a:rPr>
              <a:t>Used multiple objective time-series data sources to back my results of analysis</a:t>
            </a:r>
            <a:endParaRPr sz="1900">
              <a:solidFill>
                <a:schemeClr val="dk1"/>
              </a:solidFill>
            </a:endParaRPr>
          </a:p>
          <a:p>
            <a:pPr indent="-349250" lvl="0" marL="457200" rtl="0" algn="l">
              <a:lnSpc>
                <a:spcPct val="150000"/>
              </a:lnSpc>
              <a:spcBef>
                <a:spcPts val="0"/>
              </a:spcBef>
              <a:spcAft>
                <a:spcPts val="0"/>
              </a:spcAft>
              <a:buClr>
                <a:schemeClr val="dk1"/>
              </a:buClr>
              <a:buSzPts val="1900"/>
              <a:buAutoNum type="arabicPeriod"/>
            </a:pPr>
            <a:r>
              <a:rPr lang="en" sz="1900">
                <a:solidFill>
                  <a:schemeClr val="dk1"/>
                </a:solidFill>
              </a:rPr>
              <a:t>I correlated the results to the environmental, urban and climatic changes of the chosen country during the period</a:t>
            </a:r>
            <a:endParaRPr sz="1900">
              <a:solidFill>
                <a:schemeClr val="dk1"/>
              </a:solidFill>
            </a:endParaRPr>
          </a:p>
          <a:p>
            <a:pPr indent="-349250" lvl="0" marL="457200" rtl="0" algn="l">
              <a:lnSpc>
                <a:spcPct val="150000"/>
              </a:lnSpc>
              <a:spcBef>
                <a:spcPts val="0"/>
              </a:spcBef>
              <a:spcAft>
                <a:spcPts val="0"/>
              </a:spcAft>
              <a:buClr>
                <a:schemeClr val="dk1"/>
              </a:buClr>
              <a:buSzPts val="1900"/>
              <a:buAutoNum type="arabicPeriod"/>
            </a:pPr>
            <a:r>
              <a:rPr lang="en" sz="1900">
                <a:solidFill>
                  <a:schemeClr val="dk1"/>
                </a:solidFill>
              </a:rPr>
              <a:t>Applied multiple geospatial techniques to examine the effect on satellite data of the world and region in question.</a:t>
            </a:r>
            <a:endParaRPr sz="1900">
              <a:solidFill>
                <a:schemeClr val="dk1"/>
              </a:solidFill>
            </a:endParaRPr>
          </a:p>
          <a:p>
            <a:pPr indent="-349250" lvl="0" marL="457200" rtl="0" algn="l">
              <a:lnSpc>
                <a:spcPct val="150000"/>
              </a:lnSpc>
              <a:spcBef>
                <a:spcPts val="0"/>
              </a:spcBef>
              <a:spcAft>
                <a:spcPts val="0"/>
              </a:spcAft>
              <a:buClr>
                <a:schemeClr val="dk1"/>
              </a:buClr>
              <a:buSzPts val="1900"/>
              <a:buAutoNum type="arabicPeriod"/>
            </a:pPr>
            <a:r>
              <a:rPr lang="en" sz="1900">
                <a:solidFill>
                  <a:schemeClr val="dk1"/>
                </a:solidFill>
              </a:rPr>
              <a:t>Employed machine learning to predict the effect of COVID-19 in the air quality during the time-frame</a:t>
            </a:r>
            <a:endParaRPr sz="1900">
              <a:solidFill>
                <a:schemeClr val="dk1"/>
              </a:solidFill>
            </a:endParaRPr>
          </a:p>
        </p:txBody>
      </p:sp>
      <p:sp>
        <p:nvSpPr>
          <p:cNvPr id="62" name="Google Shape;62;p14"/>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63" name="Google Shape;63;p14"/>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2"/>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(CO)</a:t>
            </a:r>
            <a:endParaRPr b="1" sz="1900">
              <a:solidFill>
                <a:schemeClr val="dk1"/>
              </a:solidFill>
            </a:endParaRPr>
          </a:p>
          <a:p>
            <a:pPr indent="0" lvl="0" marL="0" rtl="0" algn="l">
              <a:lnSpc>
                <a:spcPct val="150000"/>
              </a:lnSpc>
              <a:spcBef>
                <a:spcPts val="0"/>
              </a:spcBef>
              <a:spcAft>
                <a:spcPts val="0"/>
              </a:spcAft>
              <a:buNone/>
            </a:pPr>
            <a:r>
              <a:rPr lang="en" sz="1900" u="sng">
                <a:solidFill>
                  <a:schemeClr val="dk1"/>
                </a:solidFill>
              </a:rPr>
              <a:t>After Lockdown</a:t>
            </a:r>
            <a:endParaRPr sz="1900" u="sng">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We can see a similar pattern like the NO2 levels</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after lockdown. Country’s heat map looks even</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a:t>
            </a:r>
            <a:r>
              <a:rPr b="1" lang="en" sz="1900">
                <a:solidFill>
                  <a:schemeClr val="dk1"/>
                </a:solidFill>
              </a:rPr>
              <a:t>“hotter” </a:t>
            </a:r>
            <a:r>
              <a:rPr lang="en" sz="1900">
                <a:solidFill>
                  <a:schemeClr val="dk1"/>
                </a:solidFill>
              </a:rPr>
              <a:t>than before lockdown</a:t>
            </a:r>
            <a:r>
              <a:rPr lang="en" sz="1900">
                <a:solidFill>
                  <a:schemeClr val="dk1"/>
                </a:solidFill>
              </a:rPr>
              <a:t> implying increase 								CO concentration.			</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								More </a:t>
            </a:r>
            <a:r>
              <a:rPr b="1" lang="en" sz="1900">
                <a:solidFill>
                  <a:schemeClr val="dk1"/>
                </a:solidFill>
              </a:rPr>
              <a:t>red</a:t>
            </a:r>
            <a:r>
              <a:rPr lang="en" sz="1900">
                <a:solidFill>
                  <a:schemeClr val="dk1"/>
                </a:solidFill>
              </a:rPr>
              <a:t> zones identifiable.</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204" name="Google Shape;204;p32"/>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05" name="Google Shape;205;p32"/>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206" name="Google Shape;206;p32"/>
          <p:cNvPicPr preferRelativeResize="0"/>
          <p:nvPr/>
        </p:nvPicPr>
        <p:blipFill>
          <a:blip r:embed="rId4">
            <a:alphaModFix/>
          </a:blip>
          <a:stretch>
            <a:fillRect/>
          </a:stretch>
        </p:blipFill>
        <p:spPr>
          <a:xfrm>
            <a:off x="62988" y="1623050"/>
            <a:ext cx="3591740" cy="352044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3"/>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(CO)</a:t>
            </a:r>
            <a:endParaRPr b="1" sz="1900">
              <a:solidFill>
                <a:schemeClr val="dk1"/>
              </a:solidFill>
            </a:endParaRPr>
          </a:p>
          <a:p>
            <a:pPr indent="-349250" lvl="0" marL="457200" rtl="0" algn="l">
              <a:lnSpc>
                <a:spcPct val="150000"/>
              </a:lnSpc>
              <a:spcBef>
                <a:spcPts val="0"/>
              </a:spcBef>
              <a:spcAft>
                <a:spcPts val="0"/>
              </a:spcAft>
              <a:buClr>
                <a:schemeClr val="dk1"/>
              </a:buClr>
              <a:buSzPts val="1900"/>
              <a:buChar char="-"/>
            </a:pPr>
            <a:r>
              <a:rPr lang="en" sz="1900">
                <a:solidFill>
                  <a:schemeClr val="dk1"/>
                </a:solidFill>
              </a:rPr>
              <a:t>Time-series plot summarising the explained points. High CO levels followed by decreased levels during lockdown and even stronger levels after lockdown.</a:t>
            </a:r>
            <a:endParaRPr b="1"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212" name="Google Shape;212;p33"/>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13" name="Google Shape;213;p33"/>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214" name="Google Shape;214;p33"/>
          <p:cNvPicPr preferRelativeResize="0"/>
          <p:nvPr/>
        </p:nvPicPr>
        <p:blipFill>
          <a:blip r:embed="rId4">
            <a:alphaModFix/>
          </a:blip>
          <a:stretch>
            <a:fillRect/>
          </a:stretch>
        </p:blipFill>
        <p:spPr>
          <a:xfrm>
            <a:off x="1220575" y="2059850"/>
            <a:ext cx="6398916" cy="301752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4"/>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(Inference)</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highlight>
                  <a:srgbClr val="FFFFFF"/>
                </a:highlight>
              </a:rPr>
              <a:t>From the NO2 and CO trends observed over the Indian Peninsula (given in the previous images), it can be seen that there was a reduction in the monthly average NO2 and CO after lockdown, and the reduction continued through April.</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highlight>
                <a:srgbClr val="FFFFFF"/>
              </a:highlight>
            </a:endParaRPr>
          </a:p>
          <a:p>
            <a:pPr indent="0" lvl="0" marL="0" rtl="0" algn="l">
              <a:lnSpc>
                <a:spcPct val="150000"/>
              </a:lnSpc>
              <a:spcBef>
                <a:spcPts val="0"/>
              </a:spcBef>
              <a:spcAft>
                <a:spcPts val="0"/>
              </a:spcAft>
              <a:buNone/>
            </a:pPr>
            <a:r>
              <a:rPr lang="en" sz="1900">
                <a:solidFill>
                  <a:schemeClr val="dk1"/>
                </a:solidFill>
                <a:highlight>
                  <a:srgbClr val="FFFFFF"/>
                </a:highlight>
              </a:rPr>
              <a:t>More than half of the signal was due to the lockdown, with only the highest concentrations of NO2 (due to industrial activity) remaining near the orissa region, where most of the refinery and industrial capability is located.</a:t>
            </a:r>
            <a:endParaRPr b="1"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220" name="Google Shape;220;p34"/>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21" name="Google Shape;221;p34"/>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5"/>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(Inference)</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highlight>
                  <a:srgbClr val="FFFFFF"/>
                </a:highlight>
              </a:rPr>
              <a:t>Even during the lockdown, it would be expected that there would be some industrial activity to support essential services although the activities would be far less. The trend in NO2 is correlated to the mobility pattern observed during the lockdown which is shown in slide 10 (</a:t>
            </a:r>
            <a:r>
              <a:rPr lang="en" sz="1900">
                <a:solidFill>
                  <a:schemeClr val="dk1"/>
                </a:solidFill>
              </a:rPr>
              <a:t>Environmental Changes In Movement Caused by COVID-19).</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We will further use another objective data source to inspect the air quality of India, focusing on the air quality index too here:</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227" name="Google Shape;227;p35"/>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28" name="Google Shape;228;p35"/>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6"/>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(AQI Analysis)</a:t>
            </a:r>
            <a:endParaRPr b="1" sz="1900">
              <a:solidFill>
                <a:schemeClr val="dk1"/>
              </a:solidFill>
            </a:endParaRPr>
          </a:p>
          <a:p>
            <a:pPr indent="0" lvl="0" marL="0" rtl="0" algn="l">
              <a:lnSpc>
                <a:spcPct val="150000"/>
              </a:lnSpc>
              <a:spcBef>
                <a:spcPts val="0"/>
              </a:spcBef>
              <a:spcAft>
                <a:spcPts val="0"/>
              </a:spcAft>
              <a:buNone/>
            </a:pPr>
            <a:r>
              <a:rPr b="1" lang="en" sz="1900">
                <a:solidFill>
                  <a:schemeClr val="dk1"/>
                </a:solidFill>
                <a:highlight>
                  <a:srgbClr val="FFFFFF"/>
                </a:highlight>
              </a:rPr>
              <a:t>Data Sources:</a:t>
            </a:r>
            <a:endParaRPr b="1" sz="1900">
              <a:solidFill>
                <a:schemeClr val="dk1"/>
              </a:solidFill>
              <a:highlight>
                <a:srgbClr val="FFFFFF"/>
              </a:highlight>
            </a:endParaRPr>
          </a:p>
          <a:p>
            <a:pPr indent="-349250" lvl="0" marL="457200" rtl="0" algn="l">
              <a:lnSpc>
                <a:spcPct val="150000"/>
              </a:lnSpc>
              <a:spcBef>
                <a:spcPts val="0"/>
              </a:spcBef>
              <a:spcAft>
                <a:spcPts val="0"/>
              </a:spcAft>
              <a:buClr>
                <a:schemeClr val="dk1"/>
              </a:buClr>
              <a:buSzPts val="1900"/>
              <a:buAutoNum type="arabicPeriod"/>
            </a:pPr>
            <a:r>
              <a:rPr lang="en" sz="1900">
                <a:solidFill>
                  <a:schemeClr val="dk1"/>
                </a:solidFill>
                <a:highlight>
                  <a:srgbClr val="FFFFFF"/>
                </a:highlight>
              </a:rPr>
              <a:t>Air Quality of India (2015-2020):</a:t>
            </a:r>
            <a:endParaRPr sz="1900">
              <a:solidFill>
                <a:schemeClr val="dk1"/>
              </a:solidFill>
              <a:highlight>
                <a:srgbClr val="FFFFFF"/>
              </a:highlight>
            </a:endParaRPr>
          </a:p>
          <a:p>
            <a:pPr indent="0" lvl="0" marL="457200" rtl="0" algn="l">
              <a:lnSpc>
                <a:spcPct val="150000"/>
              </a:lnSpc>
              <a:spcBef>
                <a:spcPts val="0"/>
              </a:spcBef>
              <a:spcAft>
                <a:spcPts val="0"/>
              </a:spcAft>
              <a:buNone/>
            </a:pPr>
            <a:r>
              <a:rPr lang="en" sz="1900">
                <a:solidFill>
                  <a:schemeClr val="dk1"/>
                </a:solidFill>
                <a:highlight>
                  <a:srgbClr val="FFFFFF"/>
                </a:highlight>
              </a:rPr>
              <a:t>Central Pollution Control Board (</a:t>
            </a:r>
            <a:r>
              <a:rPr lang="en" sz="1900" u="sng">
                <a:solidFill>
                  <a:schemeClr val="dk1"/>
                </a:solidFill>
                <a:highlight>
                  <a:srgbClr val="FFFFFF"/>
                </a:highlight>
                <a:hlinkClick r:id="rId3">
                  <a:extLst>
                    <a:ext uri="{A12FA001-AC4F-418D-AE19-62706E023703}">
                      <ahyp:hlinkClr val="tx"/>
                    </a:ext>
                  </a:extLst>
                </a:hlinkClick>
              </a:rPr>
              <a:t>Central Pollution Control Board: CPCB</a:t>
            </a:r>
            <a:r>
              <a:rPr lang="en" sz="1900">
                <a:solidFill>
                  <a:schemeClr val="dk1"/>
                </a:solidFill>
                <a:highlight>
                  <a:srgbClr val="FFFFFF"/>
                </a:highlight>
              </a:rPr>
              <a:t>)</a:t>
            </a:r>
            <a:endParaRPr sz="1900">
              <a:solidFill>
                <a:schemeClr val="dk1"/>
              </a:solidFill>
              <a:highlight>
                <a:srgbClr val="FFFFFF"/>
              </a:highlight>
            </a:endParaRPr>
          </a:p>
          <a:p>
            <a:pPr indent="-349250" lvl="0" marL="457200" rtl="0" algn="l">
              <a:lnSpc>
                <a:spcPct val="150000"/>
              </a:lnSpc>
              <a:spcBef>
                <a:spcPts val="0"/>
              </a:spcBef>
              <a:spcAft>
                <a:spcPts val="0"/>
              </a:spcAft>
              <a:buClr>
                <a:schemeClr val="dk1"/>
              </a:buClr>
              <a:buSzPts val="1900"/>
              <a:buAutoNum type="arabicPeriod"/>
            </a:pPr>
            <a:r>
              <a:rPr lang="en" sz="1900">
                <a:solidFill>
                  <a:schemeClr val="dk1"/>
                </a:solidFill>
                <a:highlight>
                  <a:srgbClr val="FFFFFF"/>
                </a:highlight>
              </a:rPr>
              <a:t>Indian Cities Database:</a:t>
            </a:r>
            <a:endParaRPr sz="1900">
              <a:solidFill>
                <a:schemeClr val="dk1"/>
              </a:solidFill>
              <a:highlight>
                <a:srgbClr val="FFFFFF"/>
              </a:highlight>
            </a:endParaRPr>
          </a:p>
          <a:p>
            <a:pPr indent="0" lvl="0" marL="457200" rtl="0" algn="l">
              <a:lnSpc>
                <a:spcPct val="150000"/>
              </a:lnSpc>
              <a:spcBef>
                <a:spcPts val="0"/>
              </a:spcBef>
              <a:spcAft>
                <a:spcPts val="0"/>
              </a:spcAft>
              <a:buNone/>
            </a:pPr>
            <a:r>
              <a:rPr lang="en" sz="1900" u="sng">
                <a:solidFill>
                  <a:schemeClr val="dk1"/>
                </a:solidFill>
                <a:highlight>
                  <a:srgbClr val="FFFFFF"/>
                </a:highlight>
                <a:hlinkClick r:id="rId4">
                  <a:extLst>
                    <a:ext uri="{A12FA001-AC4F-418D-AE19-62706E023703}">
                      <ahyp:hlinkClr val="tx"/>
                    </a:ext>
                  </a:extLst>
                </a:hlinkClick>
              </a:rPr>
              <a:t>simplemaps.com</a:t>
            </a:r>
            <a:endParaRPr sz="1900" u="sng">
              <a:solidFill>
                <a:schemeClr val="dk1"/>
              </a:solidFill>
              <a:highlight>
                <a:srgbClr val="FFFFFF"/>
              </a:highlight>
            </a:endParaRPr>
          </a:p>
          <a:p>
            <a:pPr indent="0" lvl="0" marL="0" rtl="0" algn="l">
              <a:lnSpc>
                <a:spcPct val="150000"/>
              </a:lnSpc>
              <a:spcBef>
                <a:spcPts val="0"/>
              </a:spcBef>
              <a:spcAft>
                <a:spcPts val="0"/>
              </a:spcAft>
              <a:buNone/>
            </a:pPr>
            <a:r>
              <a:rPr lang="en" sz="1900">
                <a:solidFill>
                  <a:schemeClr val="dk1"/>
                </a:solidFill>
                <a:highlight>
                  <a:srgbClr val="FFFFFF"/>
                </a:highlight>
              </a:rPr>
              <a:t>We will then analyse the air quality with respect to the pollutants (NO2, SO2, Benzene, Toluene and Xylene (BTX), Particulate matter (PM10) during 2015-2020 in the next figure</a:t>
            </a:r>
            <a:endParaRPr sz="1900">
              <a:solidFill>
                <a:schemeClr val="dk1"/>
              </a:solidFill>
              <a:highlight>
                <a:srgbClr val="FFFFFF"/>
              </a:highlight>
            </a:endParaRPr>
          </a:p>
          <a:p>
            <a:pPr indent="0" lvl="0" marL="457200" rtl="0" algn="l">
              <a:lnSpc>
                <a:spcPct val="150000"/>
              </a:lnSpc>
              <a:spcBef>
                <a:spcPts val="0"/>
              </a:spcBef>
              <a:spcAft>
                <a:spcPts val="0"/>
              </a:spcAft>
              <a:buNone/>
            </a:pPr>
            <a:r>
              <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234" name="Google Shape;234;p36"/>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35" name="Google Shape;235;p36"/>
          <p:cNvPicPr preferRelativeResize="0"/>
          <p:nvPr/>
        </p:nvPicPr>
        <p:blipFill>
          <a:blip r:embed="rId5">
            <a:alphaModFix/>
          </a:blip>
          <a:stretch>
            <a:fillRect/>
          </a:stretch>
        </p:blipFill>
        <p:spPr>
          <a:xfrm>
            <a:off x="6673700" y="-12"/>
            <a:ext cx="1620202" cy="82296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7"/>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(AQI Analysis)</a:t>
            </a:r>
            <a:endParaRPr b="1" sz="1900">
              <a:solidFill>
                <a:schemeClr val="dk1"/>
              </a:solidFill>
            </a:endParaRPr>
          </a:p>
          <a:p>
            <a:pPr indent="0" lvl="0" marL="0" rtl="0" algn="l">
              <a:lnSpc>
                <a:spcPct val="150000"/>
              </a:lnSpc>
              <a:spcBef>
                <a:spcPts val="0"/>
              </a:spcBef>
              <a:spcAft>
                <a:spcPts val="0"/>
              </a:spcAft>
              <a:buNone/>
            </a:pPr>
            <a:r>
              <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241" name="Google Shape;241;p37"/>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42" name="Google Shape;242;p37"/>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243" name="Google Shape;243;p37"/>
          <p:cNvPicPr preferRelativeResize="0"/>
          <p:nvPr/>
        </p:nvPicPr>
        <p:blipFill>
          <a:blip r:embed="rId4">
            <a:alphaModFix/>
          </a:blip>
          <a:stretch>
            <a:fillRect/>
          </a:stretch>
        </p:blipFill>
        <p:spPr>
          <a:xfrm>
            <a:off x="218588" y="1092638"/>
            <a:ext cx="4047294" cy="1892808"/>
          </a:xfrm>
          <a:prstGeom prst="rect">
            <a:avLst/>
          </a:prstGeom>
          <a:noFill/>
          <a:ln>
            <a:noFill/>
          </a:ln>
        </p:spPr>
      </p:pic>
      <p:pic>
        <p:nvPicPr>
          <p:cNvPr id="244" name="Google Shape;244;p37"/>
          <p:cNvPicPr preferRelativeResize="0"/>
          <p:nvPr/>
        </p:nvPicPr>
        <p:blipFill>
          <a:blip r:embed="rId5">
            <a:alphaModFix/>
          </a:blip>
          <a:stretch>
            <a:fillRect/>
          </a:stretch>
        </p:blipFill>
        <p:spPr>
          <a:xfrm>
            <a:off x="4265863" y="1101787"/>
            <a:ext cx="4028039" cy="1874520"/>
          </a:xfrm>
          <a:prstGeom prst="rect">
            <a:avLst/>
          </a:prstGeom>
          <a:noFill/>
          <a:ln>
            <a:noFill/>
          </a:ln>
        </p:spPr>
      </p:pic>
      <p:pic>
        <p:nvPicPr>
          <p:cNvPr id="245" name="Google Shape;245;p37"/>
          <p:cNvPicPr preferRelativeResize="0"/>
          <p:nvPr/>
        </p:nvPicPr>
        <p:blipFill>
          <a:blip r:embed="rId6">
            <a:alphaModFix/>
          </a:blip>
          <a:stretch>
            <a:fillRect/>
          </a:stretch>
        </p:blipFill>
        <p:spPr>
          <a:xfrm>
            <a:off x="210100" y="2985438"/>
            <a:ext cx="4064253" cy="1892808"/>
          </a:xfrm>
          <a:prstGeom prst="rect">
            <a:avLst/>
          </a:prstGeom>
          <a:noFill/>
          <a:ln>
            <a:noFill/>
          </a:ln>
        </p:spPr>
      </p:pic>
      <p:pic>
        <p:nvPicPr>
          <p:cNvPr id="246" name="Google Shape;246;p37"/>
          <p:cNvPicPr preferRelativeResize="0"/>
          <p:nvPr/>
        </p:nvPicPr>
        <p:blipFill>
          <a:blip r:embed="rId7">
            <a:alphaModFix/>
          </a:blip>
          <a:stretch>
            <a:fillRect/>
          </a:stretch>
        </p:blipFill>
        <p:spPr>
          <a:xfrm>
            <a:off x="4265875" y="2985450"/>
            <a:ext cx="4028025" cy="1892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8"/>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(AQI Analysis)</a:t>
            </a:r>
            <a:endParaRPr b="1" sz="19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900">
                <a:solidFill>
                  <a:schemeClr val="dk1"/>
                </a:solidFill>
              </a:rPr>
              <a:t>There is a clear trend that pollution level in India falls in the month of July and August. This might be majorly because monsoon season sets in during these months.The BTX levels additionally show a major decline around April.</a:t>
            </a:r>
            <a:endParaRPr sz="1900">
              <a:solidFill>
                <a:schemeClr val="dk1"/>
              </a:solidFill>
            </a:endParaRPr>
          </a:p>
          <a:p>
            <a:pPr indent="0" lvl="0" marL="0" rtl="0" algn="l">
              <a:lnSpc>
                <a:spcPct val="115000"/>
              </a:lnSpc>
              <a:spcBef>
                <a:spcPts val="1100"/>
              </a:spcBef>
              <a:spcAft>
                <a:spcPts val="0"/>
              </a:spcAft>
              <a:buClr>
                <a:schemeClr val="dk1"/>
              </a:buClr>
              <a:buSzPts val="1100"/>
              <a:buFont typeface="Arial"/>
              <a:buNone/>
            </a:pPr>
            <a:r>
              <a:rPr lang="en" sz="1900">
                <a:solidFill>
                  <a:schemeClr val="dk1"/>
                </a:solidFill>
              </a:rPr>
              <a:t>The pollution level then start rising and reach highest levels in winter months. Again, its during these months that a lot of crop residue burning takes place,especially in northern parts of India.</a:t>
            </a:r>
            <a:endParaRPr sz="1900">
              <a:solidFill>
                <a:schemeClr val="dk1"/>
              </a:solidFill>
            </a:endParaRPr>
          </a:p>
          <a:p>
            <a:pPr indent="0" lvl="0" marL="0" rtl="0" algn="l">
              <a:lnSpc>
                <a:spcPct val="115000"/>
              </a:lnSpc>
              <a:spcBef>
                <a:spcPts val="1100"/>
              </a:spcBef>
              <a:spcAft>
                <a:spcPts val="0"/>
              </a:spcAft>
              <a:buClr>
                <a:schemeClr val="dk1"/>
              </a:buClr>
              <a:buSzPts val="1100"/>
              <a:buFont typeface="Arial"/>
              <a:buNone/>
            </a:pPr>
            <a:r>
              <a:rPr lang="en" sz="1900">
                <a:solidFill>
                  <a:schemeClr val="dk1"/>
                </a:solidFill>
              </a:rPr>
              <a:t>SO2 level has started increasing after 2017, although it had also seen a sudden rise in 2015 also. The same pattern is also reflected in BTX levels also.</a:t>
            </a:r>
            <a:endParaRPr sz="1900">
              <a:solidFill>
                <a:schemeClr val="dk1"/>
              </a:solidFill>
            </a:endParaRPr>
          </a:p>
          <a:p>
            <a:pPr indent="0" lvl="0" marL="0" rtl="0" algn="l">
              <a:lnSpc>
                <a:spcPct val="115000"/>
              </a:lnSpc>
              <a:spcBef>
                <a:spcPts val="1100"/>
              </a:spcBef>
              <a:spcAft>
                <a:spcPts val="0"/>
              </a:spcAft>
              <a:buClr>
                <a:schemeClr val="dk1"/>
              </a:buClr>
              <a:buSzPts val="1100"/>
              <a:buFont typeface="Arial"/>
              <a:buNone/>
            </a:pPr>
            <a:r>
              <a:rPr lang="en" sz="1900">
                <a:solidFill>
                  <a:schemeClr val="dk1"/>
                </a:solidFill>
              </a:rPr>
              <a:t>The median values of 2020 are generally less as compared to other years giving us a sense that there might be a reduction on pollution lately.</a:t>
            </a:r>
            <a:endParaRPr sz="1900">
              <a:solidFill>
                <a:schemeClr val="dk1"/>
              </a:solidFill>
            </a:endParaRPr>
          </a:p>
          <a:p>
            <a:pPr indent="0" lvl="0" marL="0" rtl="0" algn="l">
              <a:lnSpc>
                <a:spcPct val="150000"/>
              </a:lnSpc>
              <a:spcBef>
                <a:spcPts val="500"/>
              </a:spcBef>
              <a:spcAft>
                <a:spcPts val="0"/>
              </a:spcAft>
              <a:buNone/>
            </a:pPr>
            <a:r>
              <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252" name="Google Shape;252;p38"/>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53" name="Google Shape;253;p38"/>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9"/>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(AQI Analysis)</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highlight>
                  <a:srgbClr val="FFFFFF"/>
                </a:highlight>
              </a:rPr>
              <a:t>We can see that over the years, the pollution levels declined in 2020, during the COVID-19 pandemic lockdown. </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Let us then inspect the AQI for the biggest cities in India before lockdown measures and after lockdown measures. The AQI has certain rankings from good, satisfactory, moderate, poor, very poor and extreme.</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I then used the AQI values to visualise a pointer for these cities based on the scales.</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259" name="Google Shape;259;p39"/>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60" name="Google Shape;260;p39"/>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0"/>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(AQI Analysis)</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highlight>
                  <a:srgbClr val="FFFFFF"/>
                </a:highlight>
              </a:rPr>
              <a:t>As seen, the air quality was way better after lockdown, indicated by a lower AQI (the lower the AQI), the better the air quality in a region.</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solidFill>
                <a:schemeClr val="dk1"/>
              </a:solidFill>
            </a:endParaRPr>
          </a:p>
        </p:txBody>
      </p:sp>
      <p:sp>
        <p:nvSpPr>
          <p:cNvPr id="266" name="Google Shape;266;p40"/>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67" name="Google Shape;267;p40"/>
          <p:cNvPicPr preferRelativeResize="0"/>
          <p:nvPr/>
        </p:nvPicPr>
        <p:blipFill>
          <a:blip r:embed="rId3">
            <a:alphaModFix/>
          </a:blip>
          <a:stretch>
            <a:fillRect/>
          </a:stretch>
        </p:blipFill>
        <p:spPr>
          <a:xfrm>
            <a:off x="6673700" y="-12"/>
            <a:ext cx="1620202" cy="822960"/>
          </a:xfrm>
          <a:prstGeom prst="rect">
            <a:avLst/>
          </a:prstGeom>
          <a:noFill/>
          <a:ln>
            <a:noFill/>
          </a:ln>
        </p:spPr>
      </p:pic>
      <p:graphicFrame>
        <p:nvGraphicFramePr>
          <p:cNvPr id="268" name="Google Shape;268;p40"/>
          <p:cNvGraphicFramePr/>
          <p:nvPr/>
        </p:nvGraphicFramePr>
        <p:xfrm>
          <a:off x="432738" y="2131975"/>
          <a:ext cx="3000000" cy="3000000"/>
        </p:xfrm>
        <a:graphic>
          <a:graphicData uri="http://schemas.openxmlformats.org/drawingml/2006/table">
            <a:tbl>
              <a:tblPr>
                <a:noFill/>
                <a:tableStyleId>{5242AD68-33A0-43CB-9B3A-3A485548F3B3}</a:tableStyleId>
              </a:tblPr>
              <a:tblGrid>
                <a:gridCol w="1447850"/>
                <a:gridCol w="3736125"/>
                <a:gridCol w="3094525"/>
              </a:tblGrid>
              <a:tr h="462000">
                <a:tc>
                  <a:txBody>
                    <a:bodyPr/>
                    <a:lstStyle/>
                    <a:p>
                      <a:pPr indent="0" lvl="0" marL="0" rtl="0" algn="ctr">
                        <a:spcBef>
                          <a:spcPts val="0"/>
                        </a:spcBef>
                        <a:spcAft>
                          <a:spcPts val="0"/>
                        </a:spcAft>
                        <a:buNone/>
                      </a:pPr>
                      <a:r>
                        <a:rPr lang="en" sz="1300">
                          <a:solidFill>
                            <a:schemeClr val="dk1"/>
                          </a:solidFill>
                        </a:rPr>
                        <a:t>City</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Before Lockdown (January - March 2020)</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 After Lockdown (March - May 2020)</a:t>
                      </a:r>
                      <a:endParaRPr sz="1300">
                        <a:solidFill>
                          <a:schemeClr val="dk1"/>
                        </a:solidFill>
                      </a:endParaRPr>
                    </a:p>
                  </a:txBody>
                  <a:tcPr marT="91425" marB="91425" marR="91425" marL="91425"/>
                </a:tc>
              </a:tr>
              <a:tr h="382650">
                <a:tc>
                  <a:txBody>
                    <a:bodyPr/>
                    <a:lstStyle/>
                    <a:p>
                      <a:pPr indent="0" lvl="0" marL="0" rtl="0" algn="ctr">
                        <a:lnSpc>
                          <a:spcPct val="115000"/>
                        </a:lnSpc>
                        <a:spcBef>
                          <a:spcPts val="0"/>
                        </a:spcBef>
                        <a:spcAft>
                          <a:spcPts val="0"/>
                        </a:spcAft>
                        <a:buNone/>
                      </a:pPr>
                      <a:r>
                        <a:rPr lang="en" sz="1300">
                          <a:solidFill>
                            <a:schemeClr val="dk1"/>
                          </a:solidFill>
                        </a:rPr>
                        <a:t>Ahmedabad</a:t>
                      </a:r>
                      <a:endParaRPr sz="1300">
                        <a:solidFill>
                          <a:schemeClr val="dk1"/>
                        </a:solidFill>
                      </a:endParaRPr>
                    </a:p>
                  </a:txBody>
                  <a:tcPr marT="91425" marB="91425" marR="91425" marL="91425"/>
                </a:tc>
                <a:tc>
                  <a:txBody>
                    <a:bodyPr/>
                    <a:lstStyle/>
                    <a:p>
                      <a:pPr indent="0" lvl="0" marL="0" rtl="0" algn="ctr">
                        <a:lnSpc>
                          <a:spcPct val="115000"/>
                        </a:lnSpc>
                        <a:spcBef>
                          <a:spcPts val="0"/>
                        </a:spcBef>
                        <a:spcAft>
                          <a:spcPts val="0"/>
                        </a:spcAft>
                        <a:buNone/>
                      </a:pPr>
                      <a:r>
                        <a:rPr lang="en" sz="1300">
                          <a:solidFill>
                            <a:schemeClr val="dk1"/>
                          </a:solidFill>
                        </a:rPr>
                        <a:t>384</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128</a:t>
                      </a:r>
                      <a:endParaRPr sz="1300">
                        <a:solidFill>
                          <a:schemeClr val="dk1"/>
                        </a:solidFill>
                      </a:endParaRPr>
                    </a:p>
                  </a:txBody>
                  <a:tcPr marT="91425" marB="91425" marR="91425" marL="91425"/>
                </a:tc>
              </a:tr>
              <a:tr h="348300">
                <a:tc>
                  <a:txBody>
                    <a:bodyPr/>
                    <a:lstStyle/>
                    <a:p>
                      <a:pPr indent="0" lvl="0" marL="0" rtl="0" algn="ctr">
                        <a:lnSpc>
                          <a:spcPct val="115000"/>
                        </a:lnSpc>
                        <a:spcBef>
                          <a:spcPts val="0"/>
                        </a:spcBef>
                        <a:spcAft>
                          <a:spcPts val="0"/>
                        </a:spcAft>
                        <a:buNone/>
                      </a:pPr>
                      <a:r>
                        <a:rPr lang="en" sz="1300">
                          <a:solidFill>
                            <a:schemeClr val="dk1"/>
                          </a:solidFill>
                        </a:rPr>
                        <a:t>Bengaluru</a:t>
                      </a:r>
                      <a:endParaRPr sz="1300">
                        <a:solidFill>
                          <a:schemeClr val="dk1"/>
                        </a:solidFill>
                      </a:endParaRPr>
                    </a:p>
                  </a:txBody>
                  <a:tcPr marT="91425" marB="91425" marR="91425" marL="91425"/>
                </a:tc>
                <a:tc>
                  <a:txBody>
                    <a:bodyPr/>
                    <a:lstStyle/>
                    <a:p>
                      <a:pPr indent="0" lvl="0" marL="0" rtl="0" algn="ctr">
                        <a:lnSpc>
                          <a:spcPct val="115000"/>
                        </a:lnSpc>
                        <a:spcBef>
                          <a:spcPts val="0"/>
                        </a:spcBef>
                        <a:spcAft>
                          <a:spcPts val="0"/>
                        </a:spcAft>
                        <a:buNone/>
                      </a:pPr>
                      <a:r>
                        <a:rPr lang="en" sz="1300">
                          <a:solidFill>
                            <a:schemeClr val="dk1"/>
                          </a:solidFill>
                        </a:rPr>
                        <a:t>96</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68</a:t>
                      </a:r>
                      <a:endParaRPr sz="1300">
                        <a:solidFill>
                          <a:schemeClr val="dk1"/>
                        </a:solidFill>
                      </a:endParaRPr>
                    </a:p>
                  </a:txBody>
                  <a:tcPr marT="91425" marB="91425" marR="91425" marL="91425"/>
                </a:tc>
              </a:tr>
              <a:tr h="382650">
                <a:tc>
                  <a:txBody>
                    <a:bodyPr/>
                    <a:lstStyle/>
                    <a:p>
                      <a:pPr indent="0" lvl="0" marL="0" rtl="0" algn="ctr">
                        <a:spcBef>
                          <a:spcPts val="0"/>
                        </a:spcBef>
                        <a:spcAft>
                          <a:spcPts val="0"/>
                        </a:spcAft>
                        <a:buNone/>
                      </a:pPr>
                      <a:r>
                        <a:rPr lang="en" sz="1300">
                          <a:solidFill>
                            <a:schemeClr val="dk1"/>
                          </a:solidFill>
                        </a:rPr>
                        <a:t>Chennai</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80</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62</a:t>
                      </a:r>
                      <a:endParaRPr sz="1300">
                        <a:solidFill>
                          <a:schemeClr val="dk1"/>
                        </a:solidFill>
                      </a:endParaRPr>
                    </a:p>
                  </a:txBody>
                  <a:tcPr marT="91425" marB="91425" marR="91425" marL="91425"/>
                </a:tc>
              </a:tr>
              <a:tr h="382650">
                <a:tc>
                  <a:txBody>
                    <a:bodyPr/>
                    <a:lstStyle/>
                    <a:p>
                      <a:pPr indent="0" lvl="0" marL="0" rtl="0" algn="ctr">
                        <a:spcBef>
                          <a:spcPts val="0"/>
                        </a:spcBef>
                        <a:spcAft>
                          <a:spcPts val="0"/>
                        </a:spcAft>
                        <a:buNone/>
                      </a:pPr>
                      <a:r>
                        <a:rPr lang="en" sz="1300">
                          <a:solidFill>
                            <a:schemeClr val="dk1"/>
                          </a:solidFill>
                        </a:rPr>
                        <a:t>Delhi</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246</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107</a:t>
                      </a:r>
                      <a:endParaRPr sz="1300">
                        <a:solidFill>
                          <a:schemeClr val="dk1"/>
                        </a:solidFill>
                      </a:endParaRPr>
                    </a:p>
                  </a:txBody>
                  <a:tcPr marT="91425" marB="91425" marR="91425" marL="91425"/>
                </a:tc>
              </a:tr>
              <a:tr h="382650">
                <a:tc>
                  <a:txBody>
                    <a:bodyPr/>
                    <a:lstStyle/>
                    <a:p>
                      <a:pPr indent="0" lvl="0" marL="0" rtl="0" algn="ctr">
                        <a:spcBef>
                          <a:spcPts val="0"/>
                        </a:spcBef>
                        <a:spcAft>
                          <a:spcPts val="0"/>
                        </a:spcAft>
                        <a:buNone/>
                      </a:pPr>
                      <a:r>
                        <a:rPr lang="en" sz="1300">
                          <a:solidFill>
                            <a:schemeClr val="dk1"/>
                          </a:solidFill>
                        </a:rPr>
                        <a:t>Hyderabad</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94</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66</a:t>
                      </a:r>
                      <a:endParaRPr sz="1300">
                        <a:solidFill>
                          <a:schemeClr val="dk1"/>
                        </a:solidFill>
                      </a:endParaRPr>
                    </a:p>
                  </a:txBody>
                  <a:tcPr marT="91425" marB="91425" marR="91425" marL="91425"/>
                </a:tc>
              </a:tr>
              <a:tr h="382650">
                <a:tc>
                  <a:txBody>
                    <a:bodyPr/>
                    <a:lstStyle/>
                    <a:p>
                      <a:pPr indent="0" lvl="0" marL="0" rtl="0" algn="ctr">
                        <a:spcBef>
                          <a:spcPts val="0"/>
                        </a:spcBef>
                        <a:spcAft>
                          <a:spcPts val="0"/>
                        </a:spcAft>
                        <a:buNone/>
                      </a:pPr>
                      <a:r>
                        <a:rPr lang="en" sz="1300">
                          <a:solidFill>
                            <a:schemeClr val="dk1"/>
                          </a:solidFill>
                        </a:rPr>
                        <a:t>Mumbai</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149</a:t>
                      </a:r>
                      <a:endParaRPr sz="1300">
                        <a:solidFill>
                          <a:schemeClr val="dk1"/>
                        </a:solidFill>
                      </a:endParaRPr>
                    </a:p>
                  </a:txBody>
                  <a:tcPr marT="91425" marB="91425" marR="91425" marL="91425"/>
                </a:tc>
                <a:tc>
                  <a:txBody>
                    <a:bodyPr/>
                    <a:lstStyle/>
                    <a:p>
                      <a:pPr indent="0" lvl="0" marL="0" rtl="0" algn="ctr">
                        <a:spcBef>
                          <a:spcPts val="0"/>
                        </a:spcBef>
                        <a:spcAft>
                          <a:spcPts val="0"/>
                        </a:spcAft>
                        <a:buNone/>
                      </a:pPr>
                      <a:r>
                        <a:rPr lang="en" sz="1300">
                          <a:solidFill>
                            <a:schemeClr val="dk1"/>
                          </a:solidFill>
                        </a:rPr>
                        <a:t>74</a:t>
                      </a:r>
                      <a:endParaRPr sz="1300">
                        <a:solidFill>
                          <a:schemeClr val="dk1"/>
                        </a:solidFill>
                      </a:endParaRPr>
                    </a:p>
                  </a:txBody>
                  <a:tcPr marT="91425" marB="91425" marR="91425" marL="91425"/>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1"/>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(AQI Analysis)</a:t>
            </a:r>
            <a:endParaRPr b="1"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solidFill>
                <a:schemeClr val="dk1"/>
              </a:solidFill>
            </a:endParaRPr>
          </a:p>
        </p:txBody>
      </p:sp>
      <p:sp>
        <p:nvSpPr>
          <p:cNvPr id="274" name="Google Shape;274;p41"/>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75" name="Google Shape;275;p41"/>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276" name="Google Shape;276;p41"/>
          <p:cNvPicPr preferRelativeResize="0"/>
          <p:nvPr/>
        </p:nvPicPr>
        <p:blipFill>
          <a:blip r:embed="rId4">
            <a:alphaModFix/>
          </a:blip>
          <a:stretch>
            <a:fillRect/>
          </a:stretch>
        </p:blipFill>
        <p:spPr>
          <a:xfrm>
            <a:off x="939263" y="1099850"/>
            <a:ext cx="3472011" cy="2130552"/>
          </a:xfrm>
          <a:prstGeom prst="rect">
            <a:avLst/>
          </a:prstGeom>
          <a:noFill/>
          <a:ln>
            <a:noFill/>
          </a:ln>
        </p:spPr>
      </p:pic>
      <p:pic>
        <p:nvPicPr>
          <p:cNvPr id="277" name="Google Shape;277;p41"/>
          <p:cNvPicPr preferRelativeResize="0"/>
          <p:nvPr/>
        </p:nvPicPr>
        <p:blipFill>
          <a:blip r:embed="rId5">
            <a:alphaModFix/>
          </a:blip>
          <a:stretch>
            <a:fillRect/>
          </a:stretch>
        </p:blipFill>
        <p:spPr>
          <a:xfrm>
            <a:off x="4377163" y="1090700"/>
            <a:ext cx="3481998" cy="2148840"/>
          </a:xfrm>
          <a:prstGeom prst="rect">
            <a:avLst/>
          </a:prstGeom>
          <a:noFill/>
          <a:ln>
            <a:noFill/>
          </a:ln>
        </p:spPr>
      </p:pic>
      <p:pic>
        <p:nvPicPr>
          <p:cNvPr id="278" name="Google Shape;278;p41"/>
          <p:cNvPicPr preferRelativeResize="0"/>
          <p:nvPr/>
        </p:nvPicPr>
        <p:blipFill>
          <a:blip r:embed="rId6">
            <a:alphaModFix/>
          </a:blip>
          <a:stretch>
            <a:fillRect/>
          </a:stretch>
        </p:blipFill>
        <p:spPr>
          <a:xfrm>
            <a:off x="939275" y="3012950"/>
            <a:ext cx="3436940" cy="2130552"/>
          </a:xfrm>
          <a:prstGeom prst="rect">
            <a:avLst/>
          </a:prstGeom>
          <a:noFill/>
          <a:ln>
            <a:noFill/>
          </a:ln>
        </p:spPr>
      </p:pic>
      <p:pic>
        <p:nvPicPr>
          <p:cNvPr id="279" name="Google Shape;279;p41"/>
          <p:cNvPicPr preferRelativeResize="0"/>
          <p:nvPr/>
        </p:nvPicPr>
        <p:blipFill>
          <a:blip r:embed="rId7">
            <a:alphaModFix/>
          </a:blip>
          <a:stretch>
            <a:fillRect/>
          </a:stretch>
        </p:blipFill>
        <p:spPr>
          <a:xfrm>
            <a:off x="4376225" y="3012938"/>
            <a:ext cx="3483863" cy="213055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idx="1" type="subTitle"/>
          </p:nvPr>
        </p:nvSpPr>
        <p:spPr>
          <a:xfrm>
            <a:off x="0" y="706450"/>
            <a:ext cx="9144000" cy="4498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b="1" lang="en" sz="1900">
                <a:solidFill>
                  <a:schemeClr val="dk1"/>
                </a:solidFill>
              </a:rPr>
              <a:t>Identifying most affected developing country during the COVID-19 pandemic</a:t>
            </a:r>
            <a:endParaRPr b="1" sz="1900">
              <a:solidFill>
                <a:schemeClr val="dk1"/>
              </a:solidFill>
            </a:endParaRPr>
          </a:p>
          <a:p>
            <a:pPr indent="0" lvl="0" marL="0" rtl="0" algn="l">
              <a:lnSpc>
                <a:spcPct val="115000"/>
              </a:lnSpc>
              <a:spcBef>
                <a:spcPts val="0"/>
              </a:spcBef>
              <a:spcAft>
                <a:spcPts val="0"/>
              </a:spcAft>
              <a:buNone/>
            </a:pPr>
            <a:r>
              <a:rPr lang="en" sz="1900">
                <a:solidFill>
                  <a:schemeClr val="dk1"/>
                </a:solidFill>
              </a:rPr>
              <a:t>I used the COVID-19 cases data obtained from John </a:t>
            </a:r>
            <a:r>
              <a:rPr lang="en" sz="1900">
                <a:solidFill>
                  <a:schemeClr val="dk1"/>
                </a:solidFill>
              </a:rPr>
              <a:t>Hopkins</a:t>
            </a:r>
            <a:r>
              <a:rPr lang="en" sz="1900">
                <a:solidFill>
                  <a:schemeClr val="dk1"/>
                </a:solidFill>
              </a:rPr>
              <a:t> university GitHub repo. I obtained the data for total cases, recovered and deaths. For this assignment, I decided to focus on the year 2020 as it represents the critical period of outbreak.</a:t>
            </a:r>
            <a:endParaRPr sz="1900">
              <a:solidFill>
                <a:schemeClr val="dk1"/>
              </a:solidFill>
            </a:endParaRPr>
          </a:p>
          <a:p>
            <a:pPr indent="0" lvl="0" marL="0" rtl="0" algn="l">
              <a:lnSpc>
                <a:spcPct val="115000"/>
              </a:lnSpc>
              <a:spcBef>
                <a:spcPts val="0"/>
              </a:spcBef>
              <a:spcAft>
                <a:spcPts val="0"/>
              </a:spcAft>
              <a:buNone/>
            </a:pPr>
            <a:r>
              <a:t/>
            </a:r>
            <a:endParaRPr sz="1900">
              <a:solidFill>
                <a:schemeClr val="dk1"/>
              </a:solidFill>
            </a:endParaRPr>
          </a:p>
          <a:p>
            <a:pPr indent="0" lvl="0" marL="0" rtl="0" algn="l">
              <a:lnSpc>
                <a:spcPct val="115000"/>
              </a:lnSpc>
              <a:spcBef>
                <a:spcPts val="0"/>
              </a:spcBef>
              <a:spcAft>
                <a:spcPts val="0"/>
              </a:spcAft>
              <a:buNone/>
            </a:pPr>
            <a:r>
              <a:rPr lang="en" sz="1900">
                <a:solidFill>
                  <a:schemeClr val="dk1"/>
                </a:solidFill>
              </a:rPr>
              <a:t>We can analyse the most affected countries and see which one to choose for the assignment in the next slide:</a:t>
            </a:r>
            <a:endParaRPr sz="1900">
              <a:solidFill>
                <a:schemeClr val="dk1"/>
              </a:solidFill>
            </a:endParaRPr>
          </a:p>
          <a:p>
            <a:pPr indent="0" lvl="0" marL="457200" rtl="0" algn="l">
              <a:lnSpc>
                <a:spcPct val="150000"/>
              </a:lnSpc>
              <a:spcBef>
                <a:spcPts val="0"/>
              </a:spcBef>
              <a:spcAft>
                <a:spcPts val="0"/>
              </a:spcAft>
              <a:buNone/>
            </a:pPr>
            <a:r>
              <a:t/>
            </a:r>
            <a:endParaRPr sz="1900"/>
          </a:p>
          <a:p>
            <a:pPr indent="0" lvl="0" marL="0" rtl="0" algn="l">
              <a:lnSpc>
                <a:spcPct val="150000"/>
              </a:lnSpc>
              <a:spcBef>
                <a:spcPts val="0"/>
              </a:spcBef>
              <a:spcAft>
                <a:spcPts val="0"/>
              </a:spcAft>
              <a:buNone/>
            </a:pPr>
            <a:r>
              <a:t/>
            </a:r>
            <a:endParaRPr sz="1900" u="sng"/>
          </a:p>
        </p:txBody>
      </p:sp>
      <p:pic>
        <p:nvPicPr>
          <p:cNvPr id="69" name="Google Shape;69;p15"/>
          <p:cNvPicPr preferRelativeResize="0"/>
          <p:nvPr/>
        </p:nvPicPr>
        <p:blipFill>
          <a:blip r:embed="rId3">
            <a:alphaModFix/>
          </a:blip>
          <a:stretch>
            <a:fillRect/>
          </a:stretch>
        </p:blipFill>
        <p:spPr>
          <a:xfrm>
            <a:off x="6673700" y="-12"/>
            <a:ext cx="1620202" cy="822960"/>
          </a:xfrm>
          <a:prstGeom prst="rect">
            <a:avLst/>
          </a:prstGeom>
          <a:noFill/>
          <a:ln>
            <a:noFill/>
          </a:ln>
        </p:spPr>
      </p:pic>
      <p:sp>
        <p:nvSpPr>
          <p:cNvPr id="70" name="Google Shape;70;p15"/>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2"/>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(AQI Analysis)</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I used geospatial analysis on openstreetmap and stamen toner data and obtained results for the AQI both pre-lockdown and post-lockdown</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solidFill>
                <a:schemeClr val="dk1"/>
              </a:solidFill>
            </a:endParaRPr>
          </a:p>
        </p:txBody>
      </p:sp>
      <p:sp>
        <p:nvSpPr>
          <p:cNvPr id="285" name="Google Shape;285;p42"/>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86" name="Google Shape;286;p42"/>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287" name="Google Shape;287;p42"/>
          <p:cNvPicPr preferRelativeResize="0"/>
          <p:nvPr/>
        </p:nvPicPr>
        <p:blipFill>
          <a:blip r:embed="rId4">
            <a:alphaModFix/>
          </a:blip>
          <a:stretch>
            <a:fillRect/>
          </a:stretch>
        </p:blipFill>
        <p:spPr>
          <a:xfrm>
            <a:off x="4393663" y="1113575"/>
            <a:ext cx="3449011" cy="2130552"/>
          </a:xfrm>
          <a:prstGeom prst="rect">
            <a:avLst/>
          </a:prstGeom>
          <a:noFill/>
          <a:ln>
            <a:noFill/>
          </a:ln>
        </p:spPr>
      </p:pic>
      <p:pic>
        <p:nvPicPr>
          <p:cNvPr id="288" name="Google Shape;288;p42"/>
          <p:cNvPicPr preferRelativeResize="0"/>
          <p:nvPr/>
        </p:nvPicPr>
        <p:blipFill>
          <a:blip r:embed="rId5">
            <a:alphaModFix/>
          </a:blip>
          <a:stretch>
            <a:fillRect/>
          </a:stretch>
        </p:blipFill>
        <p:spPr>
          <a:xfrm>
            <a:off x="949200" y="1113563"/>
            <a:ext cx="3444480" cy="2130552"/>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3"/>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(AQI Analysis)</a:t>
            </a:r>
            <a:endParaRPr b="1" sz="1900">
              <a:solidFill>
                <a:schemeClr val="dk1"/>
              </a:solidFill>
            </a:endParaRPr>
          </a:p>
          <a:p>
            <a:pPr indent="-349250" lvl="0" marL="457200" rtl="0" algn="l">
              <a:lnSpc>
                <a:spcPct val="150000"/>
              </a:lnSpc>
              <a:spcBef>
                <a:spcPts val="0"/>
              </a:spcBef>
              <a:spcAft>
                <a:spcPts val="0"/>
              </a:spcAft>
              <a:buClr>
                <a:schemeClr val="dk1"/>
              </a:buClr>
              <a:buSzPts val="1900"/>
              <a:buChar char="-"/>
            </a:pPr>
            <a:r>
              <a:rPr lang="en" sz="1900">
                <a:solidFill>
                  <a:schemeClr val="dk1"/>
                </a:solidFill>
              </a:rPr>
              <a:t>Openstreetmap view</a:t>
            </a:r>
            <a:endParaRPr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solidFill>
                <a:schemeClr val="dk1"/>
              </a:solidFill>
            </a:endParaRPr>
          </a:p>
        </p:txBody>
      </p:sp>
      <p:sp>
        <p:nvSpPr>
          <p:cNvPr id="294" name="Google Shape;294;p43"/>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295" name="Google Shape;295;p43"/>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296" name="Google Shape;296;p43"/>
          <p:cNvPicPr preferRelativeResize="0"/>
          <p:nvPr/>
        </p:nvPicPr>
        <p:blipFill>
          <a:blip r:embed="rId4">
            <a:alphaModFix/>
          </a:blip>
          <a:stretch>
            <a:fillRect/>
          </a:stretch>
        </p:blipFill>
        <p:spPr>
          <a:xfrm>
            <a:off x="1303675" y="1623051"/>
            <a:ext cx="6412676" cy="342899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4"/>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(AQI Analysis)</a:t>
            </a:r>
            <a:endParaRPr b="1" sz="1900">
              <a:solidFill>
                <a:schemeClr val="dk1"/>
              </a:solidFill>
            </a:endParaRPr>
          </a:p>
          <a:p>
            <a:pPr indent="-349250" lvl="0" marL="457200" rtl="0" algn="l">
              <a:lnSpc>
                <a:spcPct val="150000"/>
              </a:lnSpc>
              <a:spcBef>
                <a:spcPts val="0"/>
              </a:spcBef>
              <a:spcAft>
                <a:spcPts val="0"/>
              </a:spcAft>
              <a:buClr>
                <a:schemeClr val="dk1"/>
              </a:buClr>
              <a:buSzPts val="1900"/>
              <a:buChar char="-"/>
            </a:pPr>
            <a:r>
              <a:rPr lang="en" sz="1900">
                <a:solidFill>
                  <a:schemeClr val="dk1"/>
                </a:solidFill>
              </a:rPr>
              <a:t>Stamentoner</a:t>
            </a:r>
            <a:r>
              <a:rPr lang="en" sz="1900">
                <a:solidFill>
                  <a:schemeClr val="dk1"/>
                </a:solidFill>
              </a:rPr>
              <a:t> view</a:t>
            </a:r>
            <a:endParaRPr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solidFill>
                <a:schemeClr val="dk1"/>
              </a:solidFill>
            </a:endParaRPr>
          </a:p>
        </p:txBody>
      </p:sp>
      <p:sp>
        <p:nvSpPr>
          <p:cNvPr id="302" name="Google Shape;302;p44"/>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03" name="Google Shape;303;p44"/>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304" name="Google Shape;304;p44"/>
          <p:cNvPicPr preferRelativeResize="0"/>
          <p:nvPr/>
        </p:nvPicPr>
        <p:blipFill>
          <a:blip r:embed="rId4">
            <a:alphaModFix/>
          </a:blip>
          <a:stretch>
            <a:fillRect/>
          </a:stretch>
        </p:blipFill>
        <p:spPr>
          <a:xfrm>
            <a:off x="1282425" y="1586479"/>
            <a:ext cx="6414433" cy="346557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5"/>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(ML Prediction)</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I then applied machine learning to predict the Air Quality Index (AQI) of a region in India, from 2020 to 2021.</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I used a deep learning model and time-series data of the AQI from 2019 to 2021.</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I decided to build the model around Delhi’s data as a case study</a:t>
            </a:r>
            <a:endParaRPr sz="1900">
              <a:solidFill>
                <a:schemeClr val="dk1"/>
              </a:solidFill>
            </a:endParaRPr>
          </a:p>
          <a:p>
            <a:pPr indent="0" lvl="0" marL="0" rtl="0" algn="l">
              <a:lnSpc>
                <a:spcPct val="150000"/>
              </a:lnSpc>
              <a:spcBef>
                <a:spcPts val="0"/>
              </a:spcBef>
              <a:spcAft>
                <a:spcPts val="0"/>
              </a:spcAft>
              <a:buNone/>
            </a:pPr>
            <a:r>
              <a:rPr b="1" lang="en" sz="1900">
                <a:solidFill>
                  <a:schemeClr val="dk1"/>
                </a:solidFill>
              </a:rPr>
              <a:t>Data Source:</a:t>
            </a:r>
            <a:endParaRPr b="1" sz="1900">
              <a:solidFill>
                <a:schemeClr val="dk1"/>
              </a:solidFill>
            </a:endParaRPr>
          </a:p>
          <a:p>
            <a:pPr indent="-349250" lvl="0" marL="457200" rtl="0" algn="l">
              <a:lnSpc>
                <a:spcPct val="150000"/>
              </a:lnSpc>
              <a:spcBef>
                <a:spcPts val="0"/>
              </a:spcBef>
              <a:spcAft>
                <a:spcPts val="0"/>
              </a:spcAft>
              <a:buClr>
                <a:schemeClr val="dk1"/>
              </a:buClr>
              <a:buSzPts val="1900"/>
              <a:buAutoNum type="arabicPeriod"/>
            </a:pPr>
            <a:r>
              <a:rPr lang="en" sz="1900">
                <a:solidFill>
                  <a:schemeClr val="dk1"/>
                </a:solidFill>
              </a:rPr>
              <a:t>Daily Air Pollution Data - India &amp; USA</a:t>
            </a:r>
            <a:endParaRPr sz="1900">
              <a:solidFill>
                <a:schemeClr val="dk1"/>
              </a:solidFill>
            </a:endParaRPr>
          </a:p>
          <a:p>
            <a:pPr indent="457200" lvl="0" marL="0" rtl="0" algn="l">
              <a:lnSpc>
                <a:spcPct val="150000"/>
              </a:lnSpc>
              <a:spcBef>
                <a:spcPts val="0"/>
              </a:spcBef>
              <a:spcAft>
                <a:spcPts val="0"/>
              </a:spcAft>
              <a:buNone/>
            </a:pPr>
            <a:r>
              <a:rPr lang="en" sz="1900" u="sng">
                <a:solidFill>
                  <a:schemeClr val="hlink"/>
                </a:solidFill>
                <a:hlinkClick r:id="rId3"/>
              </a:rPr>
              <a:t>https://aqicn.org</a:t>
            </a:r>
            <a:endParaRPr sz="1900">
              <a:solidFill>
                <a:schemeClr val="dk1"/>
              </a:solidFill>
            </a:endParaRPr>
          </a:p>
          <a:p>
            <a:pPr indent="45720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solidFill>
                <a:schemeClr val="dk1"/>
              </a:solidFill>
            </a:endParaRPr>
          </a:p>
        </p:txBody>
      </p:sp>
      <p:sp>
        <p:nvSpPr>
          <p:cNvPr id="310" name="Google Shape;310;p45"/>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11" name="Google Shape;311;p45"/>
          <p:cNvPicPr preferRelativeResize="0"/>
          <p:nvPr/>
        </p:nvPicPr>
        <p:blipFill>
          <a:blip r:embed="rId4">
            <a:alphaModFix/>
          </a:blip>
          <a:stretch>
            <a:fillRect/>
          </a:stretch>
        </p:blipFill>
        <p:spPr>
          <a:xfrm>
            <a:off x="6673700" y="-12"/>
            <a:ext cx="1620202" cy="82296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6"/>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(ML Prediction)</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Training loss against number of epochs is visualised below. The model does a good job of making predictions, seen by the low, declining loss with number of epochs</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solidFill>
                <a:schemeClr val="dk1"/>
              </a:solidFill>
            </a:endParaRPr>
          </a:p>
        </p:txBody>
      </p:sp>
      <p:sp>
        <p:nvSpPr>
          <p:cNvPr id="317" name="Google Shape;317;p46"/>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18" name="Google Shape;318;p46"/>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319" name="Google Shape;319;p46"/>
          <p:cNvPicPr preferRelativeResize="0"/>
          <p:nvPr/>
        </p:nvPicPr>
        <p:blipFill>
          <a:blip r:embed="rId4">
            <a:alphaModFix/>
          </a:blip>
          <a:stretch>
            <a:fillRect/>
          </a:stretch>
        </p:blipFill>
        <p:spPr>
          <a:xfrm>
            <a:off x="1410075" y="2009763"/>
            <a:ext cx="5829300" cy="31337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7"/>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(ML Prediction)</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NOTE:</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Adam optimiser was used with the mean squared error loss function, the appropriate function for regression type of tasks.</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Since it was a prediction problem of time-series data, I used a Recurrent Neural Network (RNN) model.</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As usual, Delhi’s data was split into training and test data. Training data was then further split into training and validation data.</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The architecture of the model and details can be found in the Jupyter notebook in my shared GitHub repo.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solidFill>
                <a:schemeClr val="dk1"/>
              </a:solidFill>
            </a:endParaRPr>
          </a:p>
        </p:txBody>
      </p:sp>
      <p:sp>
        <p:nvSpPr>
          <p:cNvPr id="325" name="Google Shape;325;p47"/>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26" name="Google Shape;326;p47"/>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8"/>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Air Quality of India (ML Prediction)</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We can see the great prediction results of the model, despite the low number of epochs. Thus, with more training, we will get even better results!</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solidFill>
                <a:schemeClr val="dk1"/>
              </a:solidFill>
            </a:endParaRPr>
          </a:p>
        </p:txBody>
      </p:sp>
      <p:sp>
        <p:nvSpPr>
          <p:cNvPr id="332" name="Google Shape;332;p48"/>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33" name="Google Shape;333;p48"/>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334" name="Google Shape;334;p48"/>
          <p:cNvPicPr preferRelativeResize="0"/>
          <p:nvPr/>
        </p:nvPicPr>
        <p:blipFill>
          <a:blip r:embed="rId4">
            <a:alphaModFix/>
          </a:blip>
          <a:stretch>
            <a:fillRect/>
          </a:stretch>
        </p:blipFill>
        <p:spPr>
          <a:xfrm>
            <a:off x="433413" y="2162566"/>
            <a:ext cx="8153236" cy="2980943"/>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9"/>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Water Quality of India</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highlight>
                  <a:srgbClr val="FFFFFF"/>
                </a:highlight>
              </a:rPr>
              <a:t>I took a brief look at how COVID-19 affected the water quality of India.</a:t>
            </a:r>
            <a:endParaRPr sz="1900">
              <a:solidFill>
                <a:schemeClr val="dk1"/>
              </a:solidFill>
              <a:highlight>
                <a:srgbClr val="FFFFFF"/>
              </a:highlight>
            </a:endParaRPr>
          </a:p>
          <a:p>
            <a:pPr indent="0" lvl="0" marL="0" rtl="0" algn="l">
              <a:lnSpc>
                <a:spcPct val="150000"/>
              </a:lnSpc>
              <a:spcBef>
                <a:spcPts val="0"/>
              </a:spcBef>
              <a:spcAft>
                <a:spcPts val="0"/>
              </a:spcAft>
              <a:buNone/>
            </a:pPr>
            <a:r>
              <a:rPr lang="en" sz="1900">
                <a:solidFill>
                  <a:schemeClr val="dk1"/>
                </a:solidFill>
                <a:highlight>
                  <a:srgbClr val="FFFFFF"/>
                </a:highlight>
              </a:rPr>
              <a:t>Water pollution remained a major concern in the last few decades as these were gradually deteriorating in many spheres including the hydrosphere.</a:t>
            </a:r>
            <a:endParaRPr sz="1900">
              <a:solidFill>
                <a:schemeClr val="dk1"/>
              </a:solidFill>
              <a:highlight>
                <a:srgbClr val="FFFFFF"/>
              </a:highlight>
            </a:endParaRPr>
          </a:p>
          <a:p>
            <a:pPr indent="0" lvl="0" marL="0" rtl="0" algn="l">
              <a:lnSpc>
                <a:spcPct val="150000"/>
              </a:lnSpc>
              <a:spcBef>
                <a:spcPts val="0"/>
              </a:spcBef>
              <a:spcAft>
                <a:spcPts val="0"/>
              </a:spcAft>
              <a:buNone/>
            </a:pPr>
            <a:r>
              <a:rPr lang="en" sz="1900">
                <a:solidFill>
                  <a:schemeClr val="dk1"/>
                </a:solidFill>
                <a:highlight>
                  <a:srgbClr val="FFFFFF"/>
                </a:highlight>
              </a:rPr>
              <a:t>As the nation-wide lockdown period in India completed more than two months, these images in the next figures helped understand the short-term environmental changes.</a:t>
            </a:r>
            <a:endParaRPr sz="1900">
              <a:solidFill>
                <a:schemeClr val="dk1"/>
              </a:solidFill>
              <a:highlight>
                <a:srgbClr val="FFFFFF"/>
              </a:highlight>
            </a:endParaRPr>
          </a:p>
          <a:p>
            <a:pPr indent="0" lvl="0" marL="0" rtl="0" algn="l">
              <a:lnSpc>
                <a:spcPct val="150000"/>
              </a:lnSpc>
              <a:spcBef>
                <a:spcPts val="0"/>
              </a:spcBef>
              <a:spcAft>
                <a:spcPts val="0"/>
              </a:spcAft>
              <a:buNone/>
            </a:pPr>
            <a:r>
              <a:rPr lang="en" sz="1900">
                <a:solidFill>
                  <a:srgbClr val="24292F"/>
                </a:solidFill>
                <a:highlight>
                  <a:srgbClr val="FFFFFF"/>
                </a:highlight>
              </a:rPr>
              <a:t>Tapi River was my study area to assess its water quality. Tapi River is one of the longest rivers of Western India</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340" name="Google Shape;340;p49"/>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41" name="Google Shape;341;p49"/>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50"/>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Water Quality of India</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Observing the water quality during January and April 2020 (before and during lockdown)</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914400" rtl="0" algn="l">
              <a:lnSpc>
                <a:spcPct val="150000"/>
              </a:lnSpc>
              <a:spcBef>
                <a:spcPts val="0"/>
              </a:spcBef>
              <a:spcAft>
                <a:spcPts val="0"/>
              </a:spcAft>
              <a:buNone/>
            </a:pPr>
            <a:r>
              <a:rPr b="1" lang="en" sz="1900">
                <a:solidFill>
                  <a:schemeClr val="dk1"/>
                </a:solidFill>
              </a:rPr>
              <a:t>     January 2020					    April 2020</a:t>
            </a:r>
            <a:endParaRPr b="1" sz="1900">
              <a:solidFill>
                <a:schemeClr val="dk1"/>
              </a:solidFill>
            </a:endParaRPr>
          </a:p>
          <a:p>
            <a:pPr indent="0" lvl="0" marL="0" rtl="0" algn="l">
              <a:lnSpc>
                <a:spcPct val="150000"/>
              </a:lnSpc>
              <a:spcBef>
                <a:spcPts val="0"/>
              </a:spcBef>
              <a:spcAft>
                <a:spcPts val="0"/>
              </a:spcAft>
              <a:buNone/>
            </a:pPr>
            <a:r>
              <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347" name="Google Shape;347;p50"/>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48" name="Google Shape;348;p50"/>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349" name="Google Shape;349;p50"/>
          <p:cNvPicPr preferRelativeResize="0"/>
          <p:nvPr/>
        </p:nvPicPr>
        <p:blipFill>
          <a:blip r:embed="rId4">
            <a:alphaModFix/>
          </a:blip>
          <a:stretch>
            <a:fillRect/>
          </a:stretch>
        </p:blipFill>
        <p:spPr>
          <a:xfrm>
            <a:off x="4686663" y="2007113"/>
            <a:ext cx="3495675" cy="2628900"/>
          </a:xfrm>
          <a:prstGeom prst="rect">
            <a:avLst/>
          </a:prstGeom>
          <a:noFill/>
          <a:ln>
            <a:noFill/>
          </a:ln>
        </p:spPr>
      </p:pic>
      <p:pic>
        <p:nvPicPr>
          <p:cNvPr id="350" name="Google Shape;350;p50"/>
          <p:cNvPicPr preferRelativeResize="0"/>
          <p:nvPr/>
        </p:nvPicPr>
        <p:blipFill>
          <a:blip r:embed="rId5">
            <a:alphaModFix/>
          </a:blip>
          <a:stretch>
            <a:fillRect/>
          </a:stretch>
        </p:blipFill>
        <p:spPr>
          <a:xfrm>
            <a:off x="824900" y="2049963"/>
            <a:ext cx="3429000" cy="25431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51"/>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Water Quality of India</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Observing the water quality during May and December 2020 (during and after lockdown)</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0" rtl="0" algn="l">
              <a:lnSpc>
                <a:spcPct val="150000"/>
              </a:lnSpc>
              <a:spcBef>
                <a:spcPts val="0"/>
              </a:spcBef>
              <a:spcAft>
                <a:spcPts val="0"/>
              </a:spcAft>
              <a:buNone/>
            </a:pPr>
            <a:r>
              <a:t/>
            </a:r>
            <a:endParaRPr b="1" sz="1900">
              <a:solidFill>
                <a:schemeClr val="dk1"/>
              </a:solidFill>
            </a:endParaRPr>
          </a:p>
          <a:p>
            <a:pPr indent="457200" lvl="0" marL="914400" rtl="0" algn="l">
              <a:lnSpc>
                <a:spcPct val="150000"/>
              </a:lnSpc>
              <a:spcBef>
                <a:spcPts val="0"/>
              </a:spcBef>
              <a:spcAft>
                <a:spcPts val="0"/>
              </a:spcAft>
              <a:buNone/>
            </a:pPr>
            <a:r>
              <a:rPr b="1" lang="en" sz="1900">
                <a:solidFill>
                  <a:schemeClr val="dk1"/>
                </a:solidFill>
              </a:rPr>
              <a:t>      May 2020						December 2020</a:t>
            </a:r>
            <a:endParaRPr b="1" sz="1900">
              <a:solidFill>
                <a:schemeClr val="dk1"/>
              </a:solidFill>
            </a:endParaRPr>
          </a:p>
          <a:p>
            <a:pPr indent="0" lvl="0" marL="0" rtl="0" algn="l">
              <a:lnSpc>
                <a:spcPct val="150000"/>
              </a:lnSpc>
              <a:spcBef>
                <a:spcPts val="0"/>
              </a:spcBef>
              <a:spcAft>
                <a:spcPts val="0"/>
              </a:spcAft>
              <a:buNone/>
            </a:pPr>
            <a:r>
              <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356" name="Google Shape;356;p51"/>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57" name="Google Shape;357;p51"/>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358" name="Google Shape;358;p51"/>
          <p:cNvPicPr preferRelativeResize="0"/>
          <p:nvPr/>
        </p:nvPicPr>
        <p:blipFill>
          <a:blip r:embed="rId4">
            <a:alphaModFix/>
          </a:blip>
          <a:stretch>
            <a:fillRect/>
          </a:stretch>
        </p:blipFill>
        <p:spPr>
          <a:xfrm>
            <a:off x="802050" y="2011850"/>
            <a:ext cx="3524250" cy="2619375"/>
          </a:xfrm>
          <a:prstGeom prst="rect">
            <a:avLst/>
          </a:prstGeom>
          <a:noFill/>
          <a:ln>
            <a:noFill/>
          </a:ln>
        </p:spPr>
      </p:pic>
      <p:pic>
        <p:nvPicPr>
          <p:cNvPr id="359" name="Google Shape;359;p51"/>
          <p:cNvPicPr preferRelativeResize="0"/>
          <p:nvPr/>
        </p:nvPicPr>
        <p:blipFill>
          <a:blip r:embed="rId5">
            <a:alphaModFix/>
          </a:blip>
          <a:stretch>
            <a:fillRect/>
          </a:stretch>
        </p:blipFill>
        <p:spPr>
          <a:xfrm>
            <a:off x="4704100" y="2016613"/>
            <a:ext cx="3486150" cy="2609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900">
                <a:solidFill>
                  <a:schemeClr val="dk1"/>
                </a:solidFill>
              </a:rPr>
              <a:t>Identifying most affected developing country during the COVID-19 pandemic</a:t>
            </a:r>
            <a:endParaRPr b="1" sz="1900">
              <a:solidFill>
                <a:schemeClr val="dk1"/>
              </a:solidFill>
            </a:endParaRPr>
          </a:p>
          <a:p>
            <a:pPr indent="0" lvl="0" marL="457200" rtl="0" algn="l">
              <a:lnSpc>
                <a:spcPct val="150000"/>
              </a:lnSpc>
              <a:spcBef>
                <a:spcPts val="0"/>
              </a:spcBef>
              <a:spcAft>
                <a:spcPts val="0"/>
              </a:spcAft>
              <a:buNone/>
            </a:pPr>
            <a:r>
              <a:t/>
            </a:r>
            <a:endParaRPr sz="1900"/>
          </a:p>
          <a:p>
            <a:pPr indent="0" lvl="0" marL="0" rtl="0" algn="l">
              <a:lnSpc>
                <a:spcPct val="150000"/>
              </a:lnSpc>
              <a:spcBef>
                <a:spcPts val="0"/>
              </a:spcBef>
              <a:spcAft>
                <a:spcPts val="0"/>
              </a:spcAft>
              <a:buNone/>
            </a:pPr>
            <a:r>
              <a:t/>
            </a:r>
            <a:endParaRPr sz="1900" u="sng"/>
          </a:p>
        </p:txBody>
      </p:sp>
      <p:pic>
        <p:nvPicPr>
          <p:cNvPr id="76" name="Google Shape;76;p16"/>
          <p:cNvPicPr preferRelativeResize="0"/>
          <p:nvPr/>
        </p:nvPicPr>
        <p:blipFill>
          <a:blip r:embed="rId3">
            <a:alphaModFix/>
          </a:blip>
          <a:stretch>
            <a:fillRect/>
          </a:stretch>
        </p:blipFill>
        <p:spPr>
          <a:xfrm>
            <a:off x="2227724" y="1193300"/>
            <a:ext cx="4075325" cy="3950209"/>
          </a:xfrm>
          <a:prstGeom prst="rect">
            <a:avLst/>
          </a:prstGeom>
          <a:noFill/>
          <a:ln>
            <a:noFill/>
          </a:ln>
        </p:spPr>
      </p:pic>
      <p:sp>
        <p:nvSpPr>
          <p:cNvPr id="77" name="Google Shape;77;p16"/>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78" name="Google Shape;78;p16"/>
          <p:cNvPicPr preferRelativeResize="0"/>
          <p:nvPr/>
        </p:nvPicPr>
        <p:blipFill>
          <a:blip r:embed="rId4">
            <a:alphaModFix/>
          </a:blip>
          <a:stretch>
            <a:fillRect/>
          </a:stretch>
        </p:blipFill>
        <p:spPr>
          <a:xfrm>
            <a:off x="6673700" y="-12"/>
            <a:ext cx="1620202" cy="82296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2"/>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Water Quality of India</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highlight>
                  <a:srgbClr val="FFFFFF"/>
                </a:highlight>
              </a:rPr>
              <a:t>Using remote sensing data, it is displayed the improvements in ambient water quality in terms of decreased chlorophyll-a levels for a section of the Tapi River in the Gujrat region of India.</a:t>
            </a:r>
            <a:endParaRPr sz="1900">
              <a:solidFill>
                <a:schemeClr val="dk1"/>
              </a:solidFill>
              <a:highlight>
                <a:srgbClr val="FFFFFF"/>
              </a:highlight>
            </a:endParaRPr>
          </a:p>
          <a:p>
            <a:pPr indent="0" lvl="0" marL="0" rtl="0" algn="l">
              <a:lnSpc>
                <a:spcPct val="150000"/>
              </a:lnSpc>
              <a:spcBef>
                <a:spcPts val="0"/>
              </a:spcBef>
              <a:spcAft>
                <a:spcPts val="0"/>
              </a:spcAft>
              <a:buNone/>
            </a:pPr>
            <a:r>
              <a:rPr lang="en" sz="1900">
                <a:solidFill>
                  <a:schemeClr val="dk1"/>
                </a:solidFill>
                <a:highlight>
                  <a:srgbClr val="FFFFFF"/>
                </a:highlight>
              </a:rPr>
              <a:t>Thus, the closure of anthropogenic and industrial activities has resulted in the decline of pollutants concentration in the Tapi River. The upsurge in Chlorophyll-a concentration observed may be supported by the fact that the natural river sedimentation can also alter the those levels in water bodies. The flow of sediments is governed by many factors such as precipitation, water and soil conservation projects, construction of reservoirs, carbonate weathering, dilution, etc.</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365" name="Google Shape;365;p52"/>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66" name="Google Shape;366;p52"/>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53"/>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Impact of COVID-19 on the Water Quality of India</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highlight>
                  <a:srgbClr val="FFFFFF"/>
                </a:highlight>
              </a:rPr>
              <a:t>An average decrease of chlorophyll-a (NDCI) concentrations during lockdown compared to the pre-lockdown period despite the domestic wastewater continuing to drain into the Tapi River shows that the major deteriorating factor of the river is the industrial sewage discharge and other outdoor activities, which severely declined during the lockdown measures, hence severe pollution stopped.</a:t>
            </a:r>
            <a:endParaRPr sz="1900">
              <a:solidFill>
                <a:schemeClr val="dk1"/>
              </a:solidFill>
              <a:highlight>
                <a:srgbClr val="FFFFFF"/>
              </a:highlight>
            </a:endParaRPr>
          </a:p>
          <a:p>
            <a:pPr indent="0" lvl="0" marL="0" rtl="0" algn="l">
              <a:lnSpc>
                <a:spcPct val="150000"/>
              </a:lnSpc>
              <a:spcBef>
                <a:spcPts val="0"/>
              </a:spcBef>
              <a:spcAft>
                <a:spcPts val="0"/>
              </a:spcAft>
              <a:buNone/>
            </a:pPr>
            <a:r>
              <a:rPr lang="en" sz="1900">
                <a:solidFill>
                  <a:schemeClr val="dk1"/>
                </a:solidFill>
                <a:highlight>
                  <a:srgbClr val="FFFFFF"/>
                </a:highlight>
              </a:rPr>
              <a:t>Thus, the changes pre and during lockdown are very significant to understand the short-term, as well as the long-term effect of anthropogenic activities on the hydrosphere</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372" name="Google Shape;372;p53"/>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73" name="Google Shape;373;p53"/>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4"/>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Conclusion</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highlight>
                  <a:srgbClr val="FFFFFF"/>
                </a:highlight>
              </a:rPr>
              <a:t>I have successfully implemented every task on the shared assignment. I analysed the effect of COVID-19 on the air and water quality of India, using ground data and satellite data, while correlating these effects with the environment. I used multiple data sources to ensure consistency of results in different geographic regions and explored changes in earth-related attributes.</a:t>
            </a:r>
            <a:endParaRPr sz="1900">
              <a:solidFill>
                <a:schemeClr val="dk1"/>
              </a:solidFill>
              <a:highlight>
                <a:srgbClr val="FFFFFF"/>
              </a:highlight>
            </a:endParaRPr>
          </a:p>
          <a:p>
            <a:pPr indent="0" lvl="0" marL="0" rtl="0" algn="l">
              <a:lnSpc>
                <a:spcPct val="150000"/>
              </a:lnSpc>
              <a:spcBef>
                <a:spcPts val="0"/>
              </a:spcBef>
              <a:spcAft>
                <a:spcPts val="0"/>
              </a:spcAft>
              <a:buNone/>
            </a:pPr>
            <a:r>
              <a:rPr lang="en" sz="1900">
                <a:solidFill>
                  <a:schemeClr val="dk1"/>
                </a:solidFill>
                <a:highlight>
                  <a:srgbClr val="FFFFFF"/>
                </a:highlight>
              </a:rPr>
              <a:t>I also applied machine learning and geospatial analysis as needed.</a:t>
            </a:r>
            <a:endParaRPr sz="1900">
              <a:solidFill>
                <a:schemeClr val="dk1"/>
              </a:solidFill>
              <a:highlight>
                <a:srgbClr val="FFFFFF"/>
              </a:highlight>
            </a:endParaRPr>
          </a:p>
          <a:p>
            <a:pPr indent="0" lvl="0" marL="0" rtl="0" algn="l">
              <a:lnSpc>
                <a:spcPct val="150000"/>
              </a:lnSpc>
              <a:spcBef>
                <a:spcPts val="0"/>
              </a:spcBef>
              <a:spcAft>
                <a:spcPts val="0"/>
              </a:spcAft>
              <a:buNone/>
            </a:pPr>
            <a:r>
              <a:rPr lang="en" sz="1900">
                <a:solidFill>
                  <a:schemeClr val="dk1"/>
                </a:solidFill>
                <a:highlight>
                  <a:srgbClr val="FFFFFF"/>
                </a:highlight>
              </a:rPr>
              <a:t>There were no major issues in the data or methodologies but further training on the machine learning would improve prediction results as well as completeness of the air quality index data.</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highlight>
                <a:srgbClr val="FFFFFF"/>
              </a:highlight>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379" name="Google Shape;379;p54"/>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80" name="Google Shape;380;p54"/>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5"/>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b="1" sz="1900">
              <a:solidFill>
                <a:schemeClr val="dk1"/>
              </a:solidFill>
            </a:endParaRPr>
          </a:p>
          <a:p>
            <a:pPr indent="0" lvl="0" marL="0" rtl="0" algn="l">
              <a:lnSpc>
                <a:spcPct val="150000"/>
              </a:lnSpc>
              <a:spcBef>
                <a:spcPts val="0"/>
              </a:spcBef>
              <a:spcAft>
                <a:spcPts val="0"/>
              </a:spcAft>
              <a:buNone/>
            </a:pPr>
            <a:r>
              <a:t/>
            </a:r>
            <a:endParaRPr b="1" sz="1900">
              <a:solidFill>
                <a:schemeClr val="dk1"/>
              </a:solidFill>
            </a:endParaRPr>
          </a:p>
          <a:p>
            <a:pPr indent="0" lvl="0" marL="0" rtl="0" algn="ctr">
              <a:lnSpc>
                <a:spcPct val="150000"/>
              </a:lnSpc>
              <a:spcBef>
                <a:spcPts val="0"/>
              </a:spcBef>
              <a:spcAft>
                <a:spcPts val="0"/>
              </a:spcAft>
              <a:buNone/>
            </a:pPr>
            <a:r>
              <a:rPr b="1" lang="en" sz="2400">
                <a:solidFill>
                  <a:schemeClr val="dk1"/>
                </a:solidFill>
              </a:rPr>
              <a:t>All tasks in the assignment have been completed, with some added useful tasks.</a:t>
            </a:r>
            <a:endParaRPr b="1" sz="2400">
              <a:solidFill>
                <a:schemeClr val="dk1"/>
              </a:solidFill>
            </a:endParaRPr>
          </a:p>
          <a:p>
            <a:pPr indent="0" lvl="0" marL="0" rtl="0" algn="ctr">
              <a:lnSpc>
                <a:spcPct val="150000"/>
              </a:lnSpc>
              <a:spcBef>
                <a:spcPts val="0"/>
              </a:spcBef>
              <a:spcAft>
                <a:spcPts val="0"/>
              </a:spcAft>
              <a:buNone/>
            </a:pPr>
            <a:r>
              <a:rPr b="1" lang="en" sz="2400">
                <a:solidFill>
                  <a:schemeClr val="dk1"/>
                </a:solidFill>
              </a:rPr>
              <a:t>Feedback and comments on improvements would be welcomed as well, thank you!</a:t>
            </a:r>
            <a:endParaRPr b="1" sz="24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386" name="Google Shape;386;p55"/>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387" name="Google Shape;387;p55"/>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b="1" lang="en" sz="1900">
                <a:solidFill>
                  <a:schemeClr val="dk1"/>
                </a:solidFill>
              </a:rPr>
              <a:t>Identifying most affected developing country during the COVID-19 pandemic</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We can see from the previous plot that the most affected countries are the United States, India and Brazil with India being the most affected developing country.</a:t>
            </a:r>
            <a:endParaRPr sz="1900">
              <a:solidFill>
                <a:schemeClr val="dk1"/>
              </a:solidFill>
            </a:endParaRPr>
          </a:p>
          <a:p>
            <a:pPr indent="0" lvl="0" marL="45720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This can also be seen in India’s growth rate visualised among the other critically hit countries during the month of May in the next set of figures</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84" name="Google Shape;84;p17"/>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85" name="Google Shape;85;p17"/>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Clr>
                <a:schemeClr val="dk1"/>
              </a:buClr>
              <a:buSzPts val="1900"/>
              <a:buAutoNum type="arabicPeriod"/>
            </a:pPr>
            <a:r>
              <a:rPr lang="en" sz="1900" u="sng">
                <a:solidFill>
                  <a:schemeClr val="dk1"/>
                </a:solidFill>
              </a:rPr>
              <a:t>Identifying most affected developing country during the COVID-19 pandemic</a:t>
            </a:r>
            <a:endParaRPr sz="1900" u="sng">
              <a:solidFill>
                <a:schemeClr val="dk1"/>
              </a:solidFill>
            </a:endParaRPr>
          </a:p>
          <a:p>
            <a:pPr indent="0" lvl="0" marL="45720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91" name="Google Shape;91;p18"/>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92" name="Google Shape;92;p18"/>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93" name="Google Shape;93;p18"/>
          <p:cNvPicPr preferRelativeResize="0"/>
          <p:nvPr/>
        </p:nvPicPr>
        <p:blipFill>
          <a:blip r:embed="rId4">
            <a:alphaModFix/>
          </a:blip>
          <a:stretch>
            <a:fillRect/>
          </a:stretch>
        </p:blipFill>
        <p:spPr>
          <a:xfrm>
            <a:off x="439200" y="1090550"/>
            <a:ext cx="2536466" cy="2011680"/>
          </a:xfrm>
          <a:prstGeom prst="rect">
            <a:avLst/>
          </a:prstGeom>
          <a:noFill/>
          <a:ln>
            <a:noFill/>
          </a:ln>
        </p:spPr>
      </p:pic>
      <p:pic>
        <p:nvPicPr>
          <p:cNvPr id="94" name="Google Shape;94;p18"/>
          <p:cNvPicPr preferRelativeResize="0"/>
          <p:nvPr/>
        </p:nvPicPr>
        <p:blipFill>
          <a:blip r:embed="rId5">
            <a:alphaModFix/>
          </a:blip>
          <a:stretch>
            <a:fillRect/>
          </a:stretch>
        </p:blipFill>
        <p:spPr>
          <a:xfrm>
            <a:off x="2982913" y="1090550"/>
            <a:ext cx="2548735" cy="2011680"/>
          </a:xfrm>
          <a:prstGeom prst="rect">
            <a:avLst/>
          </a:prstGeom>
          <a:noFill/>
          <a:ln>
            <a:noFill/>
          </a:ln>
        </p:spPr>
      </p:pic>
      <p:pic>
        <p:nvPicPr>
          <p:cNvPr id="95" name="Google Shape;95;p18"/>
          <p:cNvPicPr preferRelativeResize="0"/>
          <p:nvPr/>
        </p:nvPicPr>
        <p:blipFill>
          <a:blip r:embed="rId6">
            <a:alphaModFix/>
          </a:blip>
          <a:stretch>
            <a:fillRect/>
          </a:stretch>
        </p:blipFill>
        <p:spPr>
          <a:xfrm>
            <a:off x="5538863" y="1090550"/>
            <a:ext cx="2536466" cy="2011680"/>
          </a:xfrm>
          <a:prstGeom prst="rect">
            <a:avLst/>
          </a:prstGeom>
          <a:noFill/>
          <a:ln>
            <a:noFill/>
          </a:ln>
        </p:spPr>
      </p:pic>
      <p:pic>
        <p:nvPicPr>
          <p:cNvPr id="96" name="Google Shape;96;p18"/>
          <p:cNvPicPr preferRelativeResize="0"/>
          <p:nvPr/>
        </p:nvPicPr>
        <p:blipFill>
          <a:blip r:embed="rId7">
            <a:alphaModFix/>
          </a:blip>
          <a:stretch>
            <a:fillRect/>
          </a:stretch>
        </p:blipFill>
        <p:spPr>
          <a:xfrm>
            <a:off x="439200" y="3102225"/>
            <a:ext cx="2536466" cy="2011680"/>
          </a:xfrm>
          <a:prstGeom prst="rect">
            <a:avLst/>
          </a:prstGeom>
          <a:noFill/>
          <a:ln>
            <a:noFill/>
          </a:ln>
        </p:spPr>
      </p:pic>
      <p:pic>
        <p:nvPicPr>
          <p:cNvPr id="97" name="Google Shape;97;p18"/>
          <p:cNvPicPr preferRelativeResize="0"/>
          <p:nvPr/>
        </p:nvPicPr>
        <p:blipFill>
          <a:blip r:embed="rId8">
            <a:alphaModFix/>
          </a:blip>
          <a:stretch>
            <a:fillRect/>
          </a:stretch>
        </p:blipFill>
        <p:spPr>
          <a:xfrm>
            <a:off x="2981688" y="3102212"/>
            <a:ext cx="2551176" cy="2011680"/>
          </a:xfrm>
          <a:prstGeom prst="rect">
            <a:avLst/>
          </a:prstGeom>
          <a:noFill/>
          <a:ln>
            <a:noFill/>
          </a:ln>
        </p:spPr>
      </p:pic>
      <p:pic>
        <p:nvPicPr>
          <p:cNvPr id="98" name="Google Shape;98;p18"/>
          <p:cNvPicPr preferRelativeResize="0"/>
          <p:nvPr/>
        </p:nvPicPr>
        <p:blipFill>
          <a:blip r:embed="rId9">
            <a:alphaModFix/>
          </a:blip>
          <a:stretch>
            <a:fillRect/>
          </a:stretch>
        </p:blipFill>
        <p:spPr>
          <a:xfrm>
            <a:off x="5538900" y="3102225"/>
            <a:ext cx="2532888" cy="201168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b="1" lang="en" sz="1900">
                <a:solidFill>
                  <a:schemeClr val="dk1"/>
                </a:solidFill>
              </a:rPr>
              <a:t>Identifying most affected developing country during the COVID-19 pandemic</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Geospatial analysis warmup:</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I used Geopandas with the world shapefile data to visualise the heatmap of all countries in the world with the palette legend representing the confirmed cases to cement my choice of India for the assignment</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04" name="Google Shape;104;p19"/>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05" name="Google Shape;105;p19"/>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rPr lang="en" sz="1900">
                <a:solidFill>
                  <a:schemeClr val="dk1"/>
                </a:solidFill>
              </a:rPr>
              <a:t>We can see India was one of the “hottest” zones during COVID-19</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11" name="Google Shape;111;p20"/>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12" name="Google Shape;112;p20"/>
          <p:cNvPicPr preferRelativeResize="0"/>
          <p:nvPr/>
        </p:nvPicPr>
        <p:blipFill>
          <a:blip r:embed="rId3">
            <a:alphaModFix/>
          </a:blip>
          <a:stretch>
            <a:fillRect/>
          </a:stretch>
        </p:blipFill>
        <p:spPr>
          <a:xfrm>
            <a:off x="6673700" y="-12"/>
            <a:ext cx="1620202" cy="822960"/>
          </a:xfrm>
          <a:prstGeom prst="rect">
            <a:avLst/>
          </a:prstGeom>
          <a:noFill/>
          <a:ln>
            <a:noFill/>
          </a:ln>
        </p:spPr>
      </p:pic>
      <p:pic>
        <p:nvPicPr>
          <p:cNvPr id="113" name="Google Shape;113;p20"/>
          <p:cNvPicPr preferRelativeResize="0"/>
          <p:nvPr/>
        </p:nvPicPr>
        <p:blipFill>
          <a:blip r:embed="rId4">
            <a:alphaModFix/>
          </a:blip>
          <a:stretch>
            <a:fillRect/>
          </a:stretch>
        </p:blipFill>
        <p:spPr>
          <a:xfrm>
            <a:off x="1029588" y="1344275"/>
            <a:ext cx="6960870" cy="371246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idx="1" type="subTitle"/>
          </p:nvPr>
        </p:nvSpPr>
        <p:spPr>
          <a:xfrm>
            <a:off x="0" y="718850"/>
            <a:ext cx="9144000" cy="44865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b="1" lang="en" sz="1900">
                <a:solidFill>
                  <a:schemeClr val="dk1"/>
                </a:solidFill>
              </a:rPr>
              <a:t>Environmental Changes In Movement Caused by COVID-19</a:t>
            </a:r>
            <a:endParaRPr b="1" sz="1900">
              <a:solidFill>
                <a:schemeClr val="dk1"/>
              </a:solidFill>
            </a:endParaRPr>
          </a:p>
          <a:p>
            <a:pPr indent="0" lvl="0" marL="0" rtl="0" algn="l">
              <a:lnSpc>
                <a:spcPct val="150000"/>
              </a:lnSpc>
              <a:spcBef>
                <a:spcPts val="0"/>
              </a:spcBef>
              <a:spcAft>
                <a:spcPts val="0"/>
              </a:spcAft>
              <a:buNone/>
            </a:pPr>
            <a:r>
              <a:rPr lang="en" sz="1900">
                <a:solidFill>
                  <a:schemeClr val="dk1"/>
                </a:solidFill>
              </a:rPr>
              <a:t>Since we will be discussing about the air and water quality, identifying the e</a:t>
            </a:r>
            <a:r>
              <a:rPr lang="en" sz="1900">
                <a:solidFill>
                  <a:schemeClr val="dk1"/>
                </a:solidFill>
              </a:rPr>
              <a:t>ffect</a:t>
            </a:r>
            <a:r>
              <a:rPr lang="en" sz="1900">
                <a:solidFill>
                  <a:schemeClr val="dk1"/>
                </a:solidFill>
              </a:rPr>
              <a:t> of COVID-19 on dwellers’ movements would be crucial in making necessary assumptions.</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I made use of Google’s COVID-19 mobility reports for the year 2020 to analyse mobility.</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I used Central Delhi as a case study, it represents the typical mobility of India for that year, which we can see in the next slide.</a:t>
            </a:r>
            <a:endParaRPr sz="1900">
              <a:solidFill>
                <a:schemeClr val="dk1"/>
              </a:solidFill>
            </a:endParaRPr>
          </a:p>
          <a:p>
            <a:pPr indent="0" lvl="0" marL="0" rtl="0" algn="l">
              <a:lnSpc>
                <a:spcPct val="150000"/>
              </a:lnSpc>
              <a:spcBef>
                <a:spcPts val="0"/>
              </a:spcBef>
              <a:spcAft>
                <a:spcPts val="0"/>
              </a:spcAft>
              <a:buNone/>
            </a:pPr>
            <a:r>
              <a:rPr lang="en" sz="1900">
                <a:solidFill>
                  <a:schemeClr val="dk1"/>
                </a:solidFill>
              </a:rPr>
              <a:t>I used the retail and recreation rate of change to factor in mobility.</a:t>
            </a:r>
            <a:endParaRPr sz="1900">
              <a:solidFill>
                <a:schemeClr val="dk1"/>
              </a:solidFill>
            </a:endParaRPr>
          </a:p>
          <a:p>
            <a:pPr indent="0" lvl="0" marL="0" rtl="0" algn="l">
              <a:lnSpc>
                <a:spcPct val="150000"/>
              </a:lnSpc>
              <a:spcBef>
                <a:spcPts val="0"/>
              </a:spcBef>
              <a:spcAft>
                <a:spcPts val="0"/>
              </a:spcAft>
              <a:buNone/>
            </a:pPr>
            <a:r>
              <a:t/>
            </a:r>
            <a:endParaRPr sz="1900">
              <a:solidFill>
                <a:schemeClr val="dk1"/>
              </a:solidFill>
            </a:endParaRPr>
          </a:p>
          <a:p>
            <a:pPr indent="0" lvl="0" marL="0" rtl="0" algn="l">
              <a:lnSpc>
                <a:spcPct val="150000"/>
              </a:lnSpc>
              <a:spcBef>
                <a:spcPts val="0"/>
              </a:spcBef>
              <a:spcAft>
                <a:spcPts val="0"/>
              </a:spcAft>
              <a:buNone/>
            </a:pPr>
            <a:r>
              <a:t/>
            </a:r>
            <a:endParaRPr sz="1900" u="sng"/>
          </a:p>
        </p:txBody>
      </p:sp>
      <p:sp>
        <p:nvSpPr>
          <p:cNvPr id="119" name="Google Shape;119;p21"/>
          <p:cNvSpPr txBox="1"/>
          <p:nvPr>
            <p:ph type="ctrTitle"/>
          </p:nvPr>
        </p:nvSpPr>
        <p:spPr>
          <a:xfrm>
            <a:off x="249725" y="0"/>
            <a:ext cx="8520600" cy="64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200"/>
              <a:t>Blue Sky Analytics Assignment</a:t>
            </a:r>
            <a:endParaRPr sz="2200"/>
          </a:p>
        </p:txBody>
      </p:sp>
      <p:pic>
        <p:nvPicPr>
          <p:cNvPr id="120" name="Google Shape;120;p21"/>
          <p:cNvPicPr preferRelativeResize="0"/>
          <p:nvPr/>
        </p:nvPicPr>
        <p:blipFill>
          <a:blip r:embed="rId3">
            <a:alphaModFix/>
          </a:blip>
          <a:stretch>
            <a:fillRect/>
          </a:stretch>
        </p:blipFill>
        <p:spPr>
          <a:xfrm>
            <a:off x="6673700" y="-12"/>
            <a:ext cx="1620202" cy="82296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